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theme/themeOverride4.xml" ContentType="application/vnd.openxmlformats-officedocument.themeOverr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312" r:id="rId3"/>
    <p:sldId id="314" r:id="rId4"/>
    <p:sldId id="264" r:id="rId5"/>
    <p:sldId id="292" r:id="rId6"/>
    <p:sldId id="283" r:id="rId7"/>
    <p:sldId id="293" r:id="rId8"/>
    <p:sldId id="294" r:id="rId9"/>
    <p:sldId id="316" r:id="rId10"/>
    <p:sldId id="317" r:id="rId11"/>
    <p:sldId id="318" r:id="rId12"/>
    <p:sldId id="319" r:id="rId13"/>
    <p:sldId id="320" r:id="rId14"/>
    <p:sldId id="321" r:id="rId15"/>
    <p:sldId id="322" r:id="rId16"/>
    <p:sldId id="323" r:id="rId17"/>
    <p:sldId id="309" r:id="rId18"/>
    <p:sldId id="310" r:id="rId19"/>
    <p:sldId id="280" r:id="rId20"/>
    <p:sldId id="311" r:id="rId21"/>
    <p:sldId id="324" r:id="rId22"/>
    <p:sldId id="325" r:id="rId23"/>
    <p:sldId id="326" r:id="rId24"/>
    <p:sldId id="327" r:id="rId25"/>
    <p:sldId id="328" r:id="rId26"/>
    <p:sldId id="329" r:id="rId27"/>
    <p:sldId id="330" r:id="rId28"/>
    <p:sldId id="267" r:id="rId29"/>
    <p:sldId id="268" r:id="rId30"/>
    <p:sldId id="269" r:id="rId31"/>
    <p:sldId id="270" r:id="rId32"/>
    <p:sldId id="271" r:id="rId33"/>
    <p:sldId id="259" r:id="rId34"/>
    <p:sldId id="260" r:id="rId35"/>
    <p:sldId id="315"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2662\Bureau\20100414comparison\2010060%20donation%20data%20in%20Beijingl.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Documents%20and%20Settings\2662\Bureau\20100414comparison\2010060%20donation%20data%20in%20Beijingl.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C:\Documents%20and%20Settings\2662\Bureau\20100414comparison\2010060%20donation%20data%20in%20Beijingl.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file:///C:\Documents%20and%20Settings\2662\Bureau\20100414comparison\2010060%20donation%20data%20in%20Beijingl.xlsx" TargetMode="External"/><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style val="42"/>
  <c:clrMapOvr bg1="lt1" tx1="dk1" bg2="lt2" tx2="dk2" accent1="accent1" accent2="accent2" accent3="accent3" accent4="accent4" accent5="accent5" accent6="accent6" hlink="hlink" folHlink="folHlink"/>
  <c:chart>
    <c:title>
      <c:tx>
        <c:rich>
          <a:bodyPr/>
          <a:lstStyle/>
          <a:p>
            <a:pPr>
              <a:defRPr/>
            </a:pPr>
            <a:r>
              <a:rPr lang="fr-FR" baseline="0" dirty="0"/>
              <a:t> </a:t>
            </a:r>
            <a:r>
              <a:rPr lang="fr-FR" baseline="0" dirty="0" err="1"/>
              <a:t>Sex</a:t>
            </a:r>
            <a:r>
              <a:rPr lang="fr-FR" baseline="0" dirty="0"/>
              <a:t> Ratio in Blood </a:t>
            </a:r>
            <a:r>
              <a:rPr lang="fr-FR" baseline="0" dirty="0" err="1" smtClean="0"/>
              <a:t>Donors</a:t>
            </a:r>
            <a:endParaRPr lang="fr-FR" dirty="0"/>
          </a:p>
        </c:rich>
      </c:tx>
      <c:layout>
        <c:manualLayout>
          <c:xMode val="edge"/>
          <c:yMode val="edge"/>
          <c:x val="0.24295905839213025"/>
          <c:y val="2.7772239933200844E-2"/>
        </c:manualLayout>
      </c:layout>
    </c:title>
    <c:view3D>
      <c:rotX val="30"/>
      <c:perspective val="30"/>
    </c:view3D>
    <c:plotArea>
      <c:layout/>
      <c:pie3DChart>
        <c:varyColors val="1"/>
        <c:ser>
          <c:idx val="0"/>
          <c:order val="0"/>
          <c:dLbls>
            <c:showCatName val="1"/>
            <c:showPercent val="1"/>
            <c:showLeaderLines val="1"/>
          </c:dLbls>
          <c:cat>
            <c:strRef>
              <c:f>Feuil2!$A$3:$A$4</c:f>
              <c:strCache>
                <c:ptCount val="2"/>
                <c:pt idx="0">
                  <c:v>Male </c:v>
                </c:pt>
                <c:pt idx="1">
                  <c:v>Female</c:v>
                </c:pt>
              </c:strCache>
            </c:strRef>
          </c:cat>
          <c:val>
            <c:numRef>
              <c:f>Feuil2!$B$3:$B$4</c:f>
              <c:numCache>
                <c:formatCode>General</c:formatCode>
                <c:ptCount val="2"/>
                <c:pt idx="0">
                  <c:v>199154</c:v>
                </c:pt>
                <c:pt idx="1">
                  <c:v>127096</c:v>
                </c:pt>
              </c:numCache>
            </c:numRef>
          </c:val>
        </c:ser>
        <c:dLbls>
          <c:showCatName val="1"/>
          <c:showPercent val="1"/>
        </c:dLbls>
      </c:pie3DChart>
    </c:plotArea>
    <c:plotVisOnly val="1"/>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style val="42"/>
  <c:clrMapOvr bg1="lt1" tx1="dk1" bg2="lt2" tx2="dk2" accent1="accent1" accent2="accent2" accent3="accent3" accent4="accent4" accent5="accent5" accent6="accent6" hlink="hlink" folHlink="folHlink"/>
  <c:chart>
    <c:title>
      <c:tx>
        <c:rich>
          <a:bodyPr/>
          <a:lstStyle/>
          <a:p>
            <a:pPr>
              <a:defRPr/>
            </a:pPr>
            <a:r>
              <a:rPr lang="fr-FR" dirty="0"/>
              <a:t>Age</a:t>
            </a:r>
            <a:r>
              <a:rPr lang="fr-FR" baseline="0" dirty="0"/>
              <a:t> Distribution in Blood </a:t>
            </a:r>
            <a:r>
              <a:rPr lang="fr-FR" baseline="0" dirty="0" err="1" smtClean="0"/>
              <a:t>Donors</a:t>
            </a:r>
            <a:endParaRPr lang="fr-FR" dirty="0"/>
          </a:p>
        </c:rich>
      </c:tx>
      <c:layout/>
    </c:title>
    <c:view3D>
      <c:rotX val="30"/>
      <c:perspective val="30"/>
    </c:view3D>
    <c:plotArea>
      <c:layout/>
      <c:pie3DChart>
        <c:varyColors val="1"/>
        <c:ser>
          <c:idx val="0"/>
          <c:order val="0"/>
          <c:dLbls>
            <c:showPercent val="1"/>
            <c:showLeaderLines val="1"/>
          </c:dLbls>
          <c:cat>
            <c:strRef>
              <c:f>Feuil2!$A$8:$A$12</c:f>
              <c:strCache>
                <c:ptCount val="5"/>
                <c:pt idx="0">
                  <c:v>18- 19 yrs</c:v>
                </c:pt>
                <c:pt idx="1">
                  <c:v>20-29 yrs</c:v>
                </c:pt>
                <c:pt idx="2">
                  <c:v>30-39 yrs</c:v>
                </c:pt>
                <c:pt idx="3">
                  <c:v>40-49 yrs</c:v>
                </c:pt>
                <c:pt idx="4">
                  <c:v>50-55 yrs</c:v>
                </c:pt>
              </c:strCache>
            </c:strRef>
          </c:cat>
          <c:val>
            <c:numRef>
              <c:f>Feuil2!$B$8:$B$12</c:f>
              <c:numCache>
                <c:formatCode>General</c:formatCode>
                <c:ptCount val="5"/>
                <c:pt idx="0">
                  <c:v>59886</c:v>
                </c:pt>
                <c:pt idx="1">
                  <c:v>202639</c:v>
                </c:pt>
                <c:pt idx="2">
                  <c:v>43265</c:v>
                </c:pt>
                <c:pt idx="3">
                  <c:v>17787</c:v>
                </c:pt>
                <c:pt idx="4">
                  <c:v>2673</c:v>
                </c:pt>
              </c:numCache>
            </c:numRef>
          </c:val>
        </c:ser>
        <c:dLbls>
          <c:showPercent val="1"/>
        </c:dLbls>
      </c:pie3DChart>
    </c:plotArea>
    <c:legend>
      <c:legendPos val="r"/>
      <c:layout/>
    </c:legend>
    <c:plotVisOnly val="1"/>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style val="42"/>
  <c:clrMapOvr bg1="lt1" tx1="dk1" bg2="lt2" tx2="dk2" accent1="accent1" accent2="accent2" accent3="accent3" accent4="accent4" accent5="accent5" accent6="accent6" hlink="hlink" folHlink="folHlink"/>
  <c:chart>
    <c:title>
      <c:tx>
        <c:rich>
          <a:bodyPr/>
          <a:lstStyle/>
          <a:p>
            <a:pPr>
              <a:defRPr/>
            </a:pPr>
            <a:r>
              <a:rPr lang="fr-FR" dirty="0"/>
              <a:t>The </a:t>
            </a:r>
            <a:r>
              <a:rPr lang="fr-FR" dirty="0" smtClean="0"/>
              <a:t>ratio </a:t>
            </a:r>
            <a:r>
              <a:rPr lang="fr-FR" dirty="0"/>
              <a:t>of Repeated and </a:t>
            </a:r>
            <a:r>
              <a:rPr lang="fr-FR" dirty="0" smtClean="0"/>
              <a:t>New</a:t>
            </a:r>
            <a:r>
              <a:rPr lang="fr-FR" baseline="0" dirty="0" smtClean="0"/>
              <a:t> </a:t>
            </a:r>
            <a:r>
              <a:rPr lang="fr-FR" baseline="0" dirty="0"/>
              <a:t>Blood </a:t>
            </a:r>
            <a:r>
              <a:rPr lang="fr-FR" baseline="0" dirty="0" smtClean="0"/>
              <a:t>Donors</a:t>
            </a:r>
            <a:endParaRPr lang="fr-FR" dirty="0"/>
          </a:p>
        </c:rich>
      </c:tx>
      <c:layout/>
    </c:title>
    <c:view3D>
      <c:rotX val="30"/>
      <c:perspective val="30"/>
    </c:view3D>
    <c:plotArea>
      <c:layout/>
      <c:pie3DChart>
        <c:varyColors val="1"/>
        <c:ser>
          <c:idx val="0"/>
          <c:order val="0"/>
          <c:dLbls>
            <c:showCatName val="1"/>
            <c:showPercent val="1"/>
            <c:showLeaderLines val="1"/>
          </c:dLbls>
          <c:cat>
            <c:strRef>
              <c:f>Feuil2!$A$15:$A$16</c:f>
              <c:strCache>
                <c:ptCount val="2"/>
                <c:pt idx="0">
                  <c:v>First time donor</c:v>
                </c:pt>
                <c:pt idx="1">
                  <c:v>Repeated donor</c:v>
                </c:pt>
              </c:strCache>
            </c:strRef>
          </c:cat>
          <c:val>
            <c:numRef>
              <c:f>Feuil2!$B$15:$B$16</c:f>
              <c:numCache>
                <c:formatCode>General</c:formatCode>
                <c:ptCount val="2"/>
                <c:pt idx="0">
                  <c:v>274344</c:v>
                </c:pt>
                <c:pt idx="1">
                  <c:v>51906</c:v>
                </c:pt>
              </c:numCache>
            </c:numRef>
          </c:val>
        </c:ser>
        <c:dLbls>
          <c:showCatName val="1"/>
          <c:showPercent val="1"/>
        </c:dLbls>
      </c:pie3DChart>
    </c:plotArea>
    <c:plotVisOnly val="1"/>
  </c:chart>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style val="42"/>
  <c:clrMapOvr bg1="lt1" tx1="dk1" bg2="lt2" tx2="dk2" accent1="accent1" accent2="accent2" accent3="accent3" accent4="accent4" accent5="accent5" accent6="accent6" hlink="hlink" folHlink="folHlink"/>
  <c:chart>
    <c:title>
      <c:tx>
        <c:rich>
          <a:bodyPr/>
          <a:lstStyle/>
          <a:p>
            <a:pPr>
              <a:defRPr/>
            </a:pPr>
            <a:r>
              <a:rPr lang="fr-FR" dirty="0" err="1"/>
              <a:t>Career</a:t>
            </a:r>
            <a:r>
              <a:rPr lang="fr-FR" dirty="0"/>
              <a:t>  Composition of Blood </a:t>
            </a:r>
            <a:r>
              <a:rPr lang="fr-FR" dirty="0" err="1" smtClean="0"/>
              <a:t>Donors</a:t>
            </a:r>
            <a:endParaRPr lang="fr-FR" dirty="0"/>
          </a:p>
        </c:rich>
      </c:tx>
      <c:layout/>
    </c:title>
    <c:view3D>
      <c:rotX val="30"/>
      <c:perspective val="30"/>
    </c:view3D>
    <c:plotArea>
      <c:layout/>
      <c:pie3DChart>
        <c:varyColors val="1"/>
        <c:ser>
          <c:idx val="0"/>
          <c:order val="0"/>
          <c:dLbls>
            <c:showPercent val="1"/>
            <c:showLeaderLines val="1"/>
          </c:dLbls>
          <c:cat>
            <c:strRef>
              <c:f>Feuil2!$A$20:$A$25</c:f>
              <c:strCache>
                <c:ptCount val="6"/>
                <c:pt idx="0">
                  <c:v>Student</c:v>
                </c:pt>
                <c:pt idx="1">
                  <c:v>Worker</c:v>
                </c:pt>
                <c:pt idx="2">
                  <c:v>Peasant</c:v>
                </c:pt>
                <c:pt idx="3">
                  <c:v>Employee medical</c:v>
                </c:pt>
                <c:pt idx="4">
                  <c:v>Soldier</c:v>
                </c:pt>
                <c:pt idx="5">
                  <c:v>Other</c:v>
                </c:pt>
              </c:strCache>
            </c:strRef>
          </c:cat>
          <c:val>
            <c:numRef>
              <c:f>Feuil2!$B$20:$B$25</c:f>
              <c:numCache>
                <c:formatCode>General</c:formatCode>
                <c:ptCount val="6"/>
                <c:pt idx="0">
                  <c:v>114350</c:v>
                </c:pt>
                <c:pt idx="1">
                  <c:v>53337</c:v>
                </c:pt>
                <c:pt idx="2">
                  <c:v>31581</c:v>
                </c:pt>
                <c:pt idx="3">
                  <c:v>26818</c:v>
                </c:pt>
                <c:pt idx="4">
                  <c:v>7144</c:v>
                </c:pt>
                <c:pt idx="5">
                  <c:v>93020</c:v>
                </c:pt>
              </c:numCache>
            </c:numRef>
          </c:val>
        </c:ser>
        <c:dLbls>
          <c:showPercent val="1"/>
        </c:dLbls>
      </c:pie3DChart>
    </c:plotArea>
    <c:legend>
      <c:legendPos val="r"/>
      <c:layout/>
    </c:legend>
    <c:plotVisOnly val="1"/>
  </c:chart>
  <c:externalData r:id="rId2"/>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131411-4A42-41E3-94D2-54172DDAADA8}" type="datetimeFigureOut">
              <a:rPr lang="zh-CN" altLang="en-US" smtClean="0"/>
              <a:pPr/>
              <a:t>2013/5/7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08DCE5-FBAD-4B68-A777-77FB5B379B4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endParaRPr lang="en-US" smtClean="0"/>
          </a:p>
        </p:txBody>
      </p:sp>
      <p:sp>
        <p:nvSpPr>
          <p:cNvPr id="50180" name="Slide Number Placeholder 3"/>
          <p:cNvSpPr>
            <a:spLocks noGrp="1"/>
          </p:cNvSpPr>
          <p:nvPr>
            <p:ph type="sldNum" sz="quarter" idx="5"/>
          </p:nvPr>
        </p:nvSpPr>
        <p:spPr>
          <a:noFill/>
        </p:spPr>
        <p:txBody>
          <a:bodyPr/>
          <a:lstStyle/>
          <a:p>
            <a:fld id="{7C3BCB94-21DB-408B-9E1A-F8E0F7DF18E2}" type="slidenum">
              <a:rPr lang="en-AU" altLang="zh-CN"/>
              <a:pPr/>
              <a:t>2</a:t>
            </a:fld>
            <a:endParaRPr lang="en-AU"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6"/>
          <p:cNvSpPr>
            <a:spLocks noGrp="1" noChangeArrowheads="1"/>
          </p:cNvSpPr>
          <p:nvPr>
            <p:ph type="sldNum" sz="quarter"/>
          </p:nvPr>
        </p:nvSpPr>
        <p:spPr>
          <a:noFill/>
        </p:spPr>
        <p:txBody>
          <a:bodyPr/>
          <a:lstStyle/>
          <a:p>
            <a:fld id="{0E78A471-D789-41F3-8A64-F8CE717DD838}" type="slidenum">
              <a:rPr lang="en-GB"/>
              <a:pPr/>
              <a:t>6</a:t>
            </a:fld>
            <a:endParaRPr lang="en-GB"/>
          </a:p>
        </p:txBody>
      </p:sp>
      <p:sp>
        <p:nvSpPr>
          <p:cNvPr id="4099"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ln>
        </p:spPr>
      </p:sp>
      <p:sp>
        <p:nvSpPr>
          <p:cNvPr id="4100" name="Text Box 2"/>
          <p:cNvSpPr txBox="1">
            <a:spLocks noGrp="1" noChangeArrowheads="1"/>
          </p:cNvSpPr>
          <p:nvPr>
            <p:ph type="body" idx="1"/>
          </p:nvPr>
        </p:nvSpPr>
        <p:spPr>
          <a:xfrm>
            <a:off x="685512" y="4343230"/>
            <a:ext cx="5486976" cy="4115139"/>
          </a:xfrm>
          <a:noFill/>
          <a:ln/>
        </p:spPr>
        <p:txBody>
          <a:bodyPr tIns="9279"/>
          <a:lstStyle/>
          <a:p>
            <a:pPr algn="just">
              <a:lnSpc>
                <a:spcPct val="93000"/>
              </a:lnSpc>
              <a:spcBef>
                <a:spcPct val="0"/>
              </a:spcBef>
              <a:tabLst>
                <a:tab pos="634643" algn="l"/>
                <a:tab pos="1269286" algn="l"/>
                <a:tab pos="1903929" algn="l"/>
                <a:tab pos="2538573" algn="l"/>
                <a:tab pos="3173216" algn="l"/>
                <a:tab pos="3807859" algn="l"/>
                <a:tab pos="4442502" algn="l"/>
                <a:tab pos="5077145" algn="l"/>
              </a:tabLst>
            </a:pPr>
            <a:endParaRPr lang="en-GB" dirty="0" smtClean="0">
              <a:latin typeface="Arial" charset="0"/>
              <a:ea typeface="DejaVu Sans" charset="0"/>
              <a:cs typeface="DejaVu Sans" charset="0"/>
            </a:endParaRPr>
          </a:p>
          <a:p>
            <a:pPr algn="just">
              <a:lnSpc>
                <a:spcPct val="93000"/>
              </a:lnSpc>
              <a:spcBef>
                <a:spcPct val="0"/>
              </a:spcBef>
              <a:tabLst>
                <a:tab pos="634643" algn="l"/>
                <a:tab pos="1269286" algn="l"/>
                <a:tab pos="1903929" algn="l"/>
                <a:tab pos="2538573" algn="l"/>
                <a:tab pos="3173216" algn="l"/>
                <a:tab pos="3807859" algn="l"/>
                <a:tab pos="4442502" algn="l"/>
                <a:tab pos="5077145" algn="l"/>
              </a:tabLst>
            </a:pPr>
            <a:endParaRPr lang="en-GB" dirty="0" smtClean="0">
              <a:latin typeface="Arial" charset="0"/>
              <a:ea typeface="DejaVu Sans" charset="0"/>
              <a:cs typeface="DejaVu Sans" charset="0"/>
            </a:endParaRPr>
          </a:p>
          <a:p>
            <a:pPr algn="just">
              <a:lnSpc>
                <a:spcPct val="93000"/>
              </a:lnSpc>
              <a:spcBef>
                <a:spcPct val="0"/>
              </a:spcBef>
              <a:tabLst>
                <a:tab pos="634643" algn="l"/>
                <a:tab pos="1269286" algn="l"/>
                <a:tab pos="1903929" algn="l"/>
                <a:tab pos="2538573" algn="l"/>
                <a:tab pos="3173216" algn="l"/>
                <a:tab pos="3807859" algn="l"/>
                <a:tab pos="4442502" algn="l"/>
                <a:tab pos="5077145" algn="l"/>
              </a:tabLst>
            </a:pPr>
            <a:endParaRPr lang="en-GB" dirty="0" smtClean="0">
              <a:latin typeface="Arial" charset="0"/>
              <a:ea typeface="DejaVu Sans" charset="0"/>
              <a:cs typeface="DejaVu Sans" charset="0"/>
            </a:endParaRPr>
          </a:p>
          <a:p>
            <a:pPr algn="just">
              <a:lnSpc>
                <a:spcPct val="93000"/>
              </a:lnSpc>
              <a:spcBef>
                <a:spcPct val="0"/>
              </a:spcBef>
              <a:tabLst>
                <a:tab pos="634643" algn="l"/>
                <a:tab pos="1269286" algn="l"/>
                <a:tab pos="1903929" algn="l"/>
                <a:tab pos="2538573" algn="l"/>
                <a:tab pos="3173216" algn="l"/>
                <a:tab pos="3807859" algn="l"/>
                <a:tab pos="4442502" algn="l"/>
                <a:tab pos="5077145" algn="l"/>
              </a:tabLst>
            </a:pPr>
            <a:r>
              <a:rPr dirty="0"/>
              <a:t>
</a:t>
            </a:r>
            <a:r>
              <a:rPr b="1" dirty="0"/>
              <a:t>Relationship between having reported an adverse event and stopping risk adjusted for the TPB variables.</a:t>
            </a:r>
            <a:r>
              <a:rPr dirty="0"/>
              <a:t>
</a:t>
            </a:r>
          </a:p>
          <a:p>
            <a:endParaRPr dirty="0"/>
          </a:p>
          <a:p>
            <a:r>
              <a:rPr lang="en-GB" dirty="0"/>
              <a:t>© This slide is made available for non-commercial use only. Please note that permission may be required for re-use of images in which the copyright is owned by a third party.</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a:lstStyle/>
          <a:p>
            <a:endParaRPr lang="fr-FR" altLang="zh-CN" smtClean="0"/>
          </a:p>
        </p:txBody>
      </p:sp>
      <p:sp>
        <p:nvSpPr>
          <p:cNvPr id="29700" name="Espace réservé du numéro de diapositive 3"/>
          <p:cNvSpPr>
            <a:spLocks noGrp="1"/>
          </p:cNvSpPr>
          <p:nvPr>
            <p:ph type="sldNum" sz="quarter" idx="5"/>
          </p:nvPr>
        </p:nvSpPr>
        <p:spPr>
          <a:noFill/>
        </p:spPr>
        <p:txBody>
          <a:bodyPr/>
          <a:lstStyle/>
          <a:p>
            <a:fld id="{5C5AD859-B5F2-48E8-A71A-59D84D363614}" type="slidenum">
              <a:rPr lang="zh-CN" altLang="en-US"/>
              <a:pPr/>
              <a:t>28</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DDE75C54-29A9-4E25-BB59-EB37A3C440C5}" type="slidenum">
              <a:rPr lang="en-US" altLang="zh-CN" smtClean="0"/>
              <a:pPr/>
              <a:t>35</a:t>
            </a:fld>
            <a:endParaRPr lang="en-US" altLang="zh-CN"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9AA8454-D7FF-4921-AC10-3D99324111EA}" type="datetimeFigureOut">
              <a:rPr lang="zh-CN" altLang="en-US" smtClean="0"/>
              <a:pPr/>
              <a:t>2013/5/7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B2C0CD-BD33-48E7-8CF8-6CA25B5FC124}"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AA8454-D7FF-4921-AC10-3D99324111EA}" type="datetimeFigureOut">
              <a:rPr lang="zh-CN" altLang="en-US" smtClean="0"/>
              <a:pPr/>
              <a:t>2013/5/7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B2C0CD-BD33-48E7-8CF8-6CA25B5FC12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AA8454-D7FF-4921-AC10-3D99324111EA}" type="datetimeFigureOut">
              <a:rPr lang="zh-CN" altLang="en-US" smtClean="0"/>
              <a:pPr/>
              <a:t>2013/5/7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B2C0CD-BD33-48E7-8CF8-6CA25B5FC12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6481" y="273629"/>
            <a:ext cx="8226720" cy="114348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6481" y="1604329"/>
            <a:ext cx="8226720" cy="219335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6481" y="3935934"/>
            <a:ext cx="8226720" cy="2193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idx="10"/>
          </p:nvPr>
        </p:nvSpPr>
        <p:spPr>
          <a:ln/>
        </p:spPr>
        <p:txBody>
          <a:bodyPr/>
          <a:lstStyle>
            <a:lvl1pPr>
              <a:defRPr/>
            </a:lvl1pPr>
          </a:lstStyle>
          <a:p>
            <a:endParaRPr lang="en-US"/>
          </a:p>
        </p:txBody>
      </p:sp>
      <p:sp>
        <p:nvSpPr>
          <p:cNvPr id="6" name="Rectangle 4"/>
          <p:cNvSpPr>
            <a:spLocks noGrp="1" noChangeArrowheads="1"/>
          </p:cNvSpPr>
          <p:nvPr>
            <p:ph type="ftr" idx="11"/>
          </p:nvPr>
        </p:nvSpPr>
        <p:spPr>
          <a:ln/>
        </p:spPr>
        <p:txBody>
          <a:bodyPr/>
          <a:lstStyle>
            <a:lvl1pPr>
              <a:defRPr/>
            </a:lvl1pPr>
          </a:lstStyle>
          <a:p>
            <a:endParaRPr lang="en-US"/>
          </a:p>
        </p:txBody>
      </p:sp>
      <p:sp>
        <p:nvSpPr>
          <p:cNvPr id="7" name="Rectangle 5"/>
          <p:cNvSpPr>
            <a:spLocks noGrp="1" noChangeArrowheads="1"/>
          </p:cNvSpPr>
          <p:nvPr>
            <p:ph type="sldNum" idx="12"/>
          </p:nvPr>
        </p:nvSpPr>
        <p:spPr>
          <a:ln/>
        </p:spPr>
        <p:txBody>
          <a:bodyPr/>
          <a:lstStyle>
            <a:lvl1pPr>
              <a:defRPr/>
            </a:lvl1pPr>
          </a:lstStyle>
          <a:p>
            <a:fld id="{D165E9B0-7DA8-466E-963D-86F25D5E43BA}" type="slidenum">
              <a:rPr lang="en-GB"/>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AA8454-D7FF-4921-AC10-3D99324111EA}" type="datetimeFigureOut">
              <a:rPr lang="zh-CN" altLang="en-US" smtClean="0"/>
              <a:pPr/>
              <a:t>2013/5/7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B2C0CD-BD33-48E7-8CF8-6CA25B5FC12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9AA8454-D7FF-4921-AC10-3D99324111EA}" type="datetimeFigureOut">
              <a:rPr lang="zh-CN" altLang="en-US" smtClean="0"/>
              <a:pPr/>
              <a:t>2013/5/7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B2C0CD-BD33-48E7-8CF8-6CA25B5FC12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AA8454-D7FF-4921-AC10-3D99324111EA}" type="datetimeFigureOut">
              <a:rPr lang="zh-CN" altLang="en-US" smtClean="0"/>
              <a:pPr/>
              <a:t>2013/5/7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B2C0CD-BD33-48E7-8CF8-6CA25B5FC12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AA8454-D7FF-4921-AC10-3D99324111EA}" type="datetimeFigureOut">
              <a:rPr lang="zh-CN" altLang="en-US" smtClean="0"/>
              <a:pPr/>
              <a:t>2013/5/7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EB2C0CD-BD33-48E7-8CF8-6CA25B5FC12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AA8454-D7FF-4921-AC10-3D99324111EA}" type="datetimeFigureOut">
              <a:rPr lang="zh-CN" altLang="en-US" smtClean="0"/>
              <a:pPr/>
              <a:t>2013/5/7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EB2C0CD-BD33-48E7-8CF8-6CA25B5FC12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AA8454-D7FF-4921-AC10-3D99324111EA}" type="datetimeFigureOut">
              <a:rPr lang="zh-CN" altLang="en-US" smtClean="0"/>
              <a:pPr/>
              <a:t>2013/5/7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EB2C0CD-BD33-48E7-8CF8-6CA25B5FC12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AA8454-D7FF-4921-AC10-3D99324111EA}" type="datetimeFigureOut">
              <a:rPr lang="zh-CN" altLang="en-US" smtClean="0"/>
              <a:pPr/>
              <a:t>2013/5/7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B2C0CD-BD33-48E7-8CF8-6CA25B5FC12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AA8454-D7FF-4921-AC10-3D99324111EA}" type="datetimeFigureOut">
              <a:rPr lang="zh-CN" altLang="en-US" smtClean="0"/>
              <a:pPr/>
              <a:t>2013/5/7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B2C0CD-BD33-48E7-8CF8-6CA25B5FC12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AA8454-D7FF-4921-AC10-3D99324111EA}" type="datetimeFigureOut">
              <a:rPr lang="zh-CN" altLang="en-US" smtClean="0"/>
              <a:pPr/>
              <a:t>2013/5/7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B2C0CD-BD33-48E7-8CF8-6CA25B5FC12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gif"/><Relationship Id="rId5" Type="http://schemas.openxmlformats.org/officeDocument/2006/relationships/hyperlink" Target="http://onlinelibrary.wiley.com/doi/10.1111/j.1537-2995.2011.03551.x/full" TargetMode="Externa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27584" y="1556792"/>
            <a:ext cx="7772400" cy="1470025"/>
          </a:xfrm>
        </p:spPr>
        <p:txBody>
          <a:bodyPr>
            <a:normAutofit fontScale="90000"/>
          </a:bodyPr>
          <a:lstStyle/>
          <a:p>
            <a:r>
              <a:rPr lang="zh-CN" altLang="en-US" b="1" dirty="0" smtClean="0">
                <a:solidFill>
                  <a:srgbClr val="C00000"/>
                </a:solidFill>
              </a:rPr>
              <a:t>献血反应与献血者保留</a:t>
            </a:r>
            <a:r>
              <a:rPr lang="en-US" altLang="zh-CN" b="1" dirty="0" smtClean="0">
                <a:solidFill>
                  <a:srgbClr val="C00000"/>
                </a:solidFill>
              </a:rPr>
              <a:t/>
            </a:r>
            <a:br>
              <a:rPr lang="en-US" altLang="zh-CN" b="1" dirty="0" smtClean="0">
                <a:solidFill>
                  <a:srgbClr val="C00000"/>
                </a:solidFill>
              </a:rPr>
            </a:br>
            <a:r>
              <a:rPr lang="en-US" altLang="zh-CN" sz="4000" b="1" dirty="0" smtClean="0">
                <a:solidFill>
                  <a:srgbClr val="C00000"/>
                </a:solidFill>
              </a:rPr>
              <a:t>Blood Donation Reaction and Blood Donor Retention</a:t>
            </a:r>
            <a:endParaRPr lang="zh-CN" altLang="en-US" sz="4000" b="1" dirty="0">
              <a:solidFill>
                <a:srgbClr val="C00000"/>
              </a:solidFill>
            </a:endParaRPr>
          </a:p>
        </p:txBody>
      </p:sp>
      <p:sp>
        <p:nvSpPr>
          <p:cNvPr id="3" name="副标题 2"/>
          <p:cNvSpPr>
            <a:spLocks noGrp="1"/>
          </p:cNvSpPr>
          <p:nvPr>
            <p:ph type="subTitle" idx="1"/>
          </p:nvPr>
        </p:nvSpPr>
        <p:spPr>
          <a:xfrm>
            <a:off x="1371600" y="4149080"/>
            <a:ext cx="6400800" cy="1489720"/>
          </a:xfrm>
        </p:spPr>
        <p:txBody>
          <a:bodyPr>
            <a:normAutofit/>
          </a:bodyPr>
          <a:lstStyle/>
          <a:p>
            <a:r>
              <a:rPr lang="zh-CN" altLang="en-US" sz="2400" b="1" dirty="0" smtClean="0">
                <a:solidFill>
                  <a:schemeClr val="accent3">
                    <a:lumMod val="50000"/>
                  </a:schemeClr>
                </a:solidFill>
              </a:rPr>
              <a:t>邱艳</a:t>
            </a:r>
            <a:endParaRPr lang="en-US" altLang="zh-CN" sz="2400" b="1" dirty="0" smtClean="0">
              <a:solidFill>
                <a:schemeClr val="accent3">
                  <a:lumMod val="50000"/>
                </a:schemeClr>
              </a:solidFill>
            </a:endParaRPr>
          </a:p>
          <a:p>
            <a:r>
              <a:rPr lang="zh-CN" altLang="en-US" sz="2400" b="1" dirty="0" smtClean="0">
                <a:solidFill>
                  <a:schemeClr val="accent3">
                    <a:lumMod val="50000"/>
                  </a:schemeClr>
                </a:solidFill>
              </a:rPr>
              <a:t>北京血液中心</a:t>
            </a:r>
            <a:endParaRPr lang="en-US" altLang="zh-CN" sz="2400" b="1" dirty="0" smtClean="0">
              <a:solidFill>
                <a:schemeClr val="accent3">
                  <a:lumMod val="50000"/>
                </a:schemeClr>
              </a:solidFill>
            </a:endParaRPr>
          </a:p>
          <a:p>
            <a:r>
              <a:rPr lang="zh-CN" altLang="en-US" sz="2400" b="1" dirty="0" smtClean="0">
                <a:solidFill>
                  <a:schemeClr val="accent3">
                    <a:lumMod val="50000"/>
                  </a:schemeClr>
                </a:solidFill>
              </a:rPr>
              <a:t>武汉    </a:t>
            </a:r>
            <a:r>
              <a:rPr lang="en-US" altLang="zh-CN" sz="2400" b="1" dirty="0" smtClean="0">
                <a:solidFill>
                  <a:schemeClr val="accent3">
                    <a:lumMod val="50000"/>
                  </a:schemeClr>
                </a:solidFill>
              </a:rPr>
              <a:t>2013</a:t>
            </a:r>
            <a:r>
              <a:rPr lang="zh-CN" altLang="en-US" sz="2400" b="1" dirty="0" smtClean="0">
                <a:solidFill>
                  <a:schemeClr val="accent3">
                    <a:lumMod val="50000"/>
                  </a:schemeClr>
                </a:solidFill>
              </a:rPr>
              <a:t>年</a:t>
            </a:r>
            <a:r>
              <a:rPr lang="en-US" altLang="zh-CN" sz="2400" b="1" dirty="0" smtClean="0">
                <a:solidFill>
                  <a:schemeClr val="accent3">
                    <a:lumMod val="50000"/>
                  </a:schemeClr>
                </a:solidFill>
              </a:rPr>
              <a:t>5</a:t>
            </a:r>
            <a:r>
              <a:rPr lang="zh-CN" altLang="en-US" sz="2400" b="1" dirty="0" smtClean="0">
                <a:solidFill>
                  <a:schemeClr val="accent3">
                    <a:lumMod val="50000"/>
                  </a:schemeClr>
                </a:solidFill>
              </a:rPr>
              <a:t>月</a:t>
            </a:r>
            <a:r>
              <a:rPr lang="en-US" altLang="zh-CN" sz="2400" b="1" dirty="0" smtClean="0">
                <a:solidFill>
                  <a:schemeClr val="accent3">
                    <a:lumMod val="50000"/>
                  </a:schemeClr>
                </a:solidFill>
              </a:rPr>
              <a:t>21</a:t>
            </a:r>
            <a:r>
              <a:rPr lang="zh-CN" altLang="en-US" sz="2400" b="1" dirty="0" smtClean="0">
                <a:solidFill>
                  <a:schemeClr val="accent3">
                    <a:lumMod val="50000"/>
                  </a:schemeClr>
                </a:solidFill>
              </a:rPr>
              <a:t>日</a:t>
            </a:r>
            <a:endParaRPr lang="zh-CN" altLang="en-US" sz="2400" b="1" dirty="0">
              <a:solidFill>
                <a:schemeClr val="accent3">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348880"/>
            <a:ext cx="8229600" cy="1143000"/>
          </a:xfrm>
        </p:spPr>
        <p:txBody>
          <a:bodyPr>
            <a:normAutofit/>
          </a:bodyPr>
          <a:lstStyle/>
          <a:p>
            <a:r>
              <a:rPr lang="en-US" altLang="zh-CN" sz="3200" b="1" dirty="0" smtClean="0"/>
              <a:t>A 1.</a:t>
            </a:r>
            <a:r>
              <a:rPr lang="zh-CN" altLang="en-US" sz="3200" b="1" dirty="0" smtClean="0"/>
              <a:t>血液漏出血管外</a:t>
            </a:r>
            <a:r>
              <a:rPr lang="en-US" altLang="zh-CN" sz="3200" b="1" dirty="0" smtClean="0"/>
              <a:t> </a:t>
            </a:r>
            <a:r>
              <a:rPr lang="zh-CN" altLang="en-US" sz="3200" b="1" dirty="0" smtClean="0"/>
              <a:t>综合症</a:t>
            </a:r>
            <a:r>
              <a:rPr lang="en-US" altLang="zh-CN" sz="3200" b="1" dirty="0" smtClean="0"/>
              <a:t/>
            </a:r>
            <a:br>
              <a:rPr lang="en-US" altLang="zh-CN" sz="3200" b="1" dirty="0" smtClean="0"/>
            </a:br>
            <a:r>
              <a:rPr lang="en-US" altLang="zh-CN" sz="3200" b="1" dirty="0" smtClean="0"/>
              <a:t>blood outside the vessels.</a:t>
            </a:r>
            <a:endParaRPr lang="zh-CN" altLang="en-US" sz="32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latin typeface="隶书" pitchFamily="49" charset="-122"/>
                <a:ea typeface="隶书" pitchFamily="49" charset="-122"/>
              </a:rPr>
              <a:t>血肿</a:t>
            </a:r>
            <a:r>
              <a:rPr lang="zh-CN" altLang="en-US" sz="3200" dirty="0" smtClean="0"/>
              <a:t> </a:t>
            </a:r>
            <a:r>
              <a:rPr lang="en-US" altLang="zh-CN" sz="3200" b="1" dirty="0" err="1" smtClean="0"/>
              <a:t>Haematoma</a:t>
            </a:r>
            <a:endParaRPr lang="zh-CN" altLang="en-US" sz="3200" b="1" dirty="0"/>
          </a:p>
        </p:txBody>
      </p:sp>
      <p:sp>
        <p:nvSpPr>
          <p:cNvPr id="3" name="内容占位符 2"/>
          <p:cNvSpPr>
            <a:spLocks noGrp="1"/>
          </p:cNvSpPr>
          <p:nvPr>
            <p:ph idx="1"/>
          </p:nvPr>
        </p:nvSpPr>
        <p:spPr/>
        <p:txBody>
          <a:bodyPr>
            <a:normAutofit fontScale="77500" lnSpcReduction="20000"/>
          </a:bodyPr>
          <a:lstStyle/>
          <a:p>
            <a:pPr algn="just">
              <a:lnSpc>
                <a:spcPct val="170000"/>
              </a:lnSpc>
            </a:pPr>
            <a:r>
              <a:rPr lang="zh-CN" altLang="en-US" sz="2900" b="1" dirty="0" smtClean="0"/>
              <a:t>原因：漏出血管外血液压迫软组织所致</a:t>
            </a:r>
            <a:endParaRPr lang="en-US" altLang="zh-CN" sz="2900" b="1" dirty="0" smtClean="0"/>
          </a:p>
          <a:p>
            <a:pPr algn="just">
              <a:lnSpc>
                <a:spcPct val="170000"/>
              </a:lnSpc>
            </a:pPr>
            <a:r>
              <a:rPr lang="en-US" altLang="zh-CN" sz="2900" b="1" dirty="0" smtClean="0"/>
              <a:t>Symptoms</a:t>
            </a:r>
            <a:r>
              <a:rPr lang="zh-CN" altLang="en-US" sz="2900" b="1" dirty="0" smtClean="0"/>
              <a:t>：</a:t>
            </a:r>
            <a:r>
              <a:rPr lang="en-US" altLang="zh-CN" sz="2900" b="1" dirty="0" smtClean="0"/>
              <a:t> bruising, </a:t>
            </a:r>
            <a:r>
              <a:rPr lang="en-US" altLang="zh-CN" sz="2900" b="1" dirty="0" err="1" smtClean="0"/>
              <a:t>discolouration</a:t>
            </a:r>
            <a:r>
              <a:rPr lang="en-US" altLang="zh-CN" sz="2900" b="1" dirty="0" smtClean="0"/>
              <a:t>, swelling and local pain</a:t>
            </a:r>
          </a:p>
          <a:p>
            <a:pPr algn="just">
              <a:lnSpc>
                <a:spcPct val="170000"/>
              </a:lnSpc>
            </a:pPr>
            <a:r>
              <a:rPr lang="zh-CN" altLang="en-US" sz="2900" b="1" dirty="0" smtClean="0"/>
              <a:t>特征：血肿（</a:t>
            </a:r>
            <a:r>
              <a:rPr lang="en-US" altLang="zh-CN" sz="2900" b="1" dirty="0" err="1" smtClean="0"/>
              <a:t>haematoma</a:t>
            </a:r>
            <a:r>
              <a:rPr lang="zh-CN" altLang="en-US" sz="2900" b="1" dirty="0" smtClean="0"/>
              <a:t>）增大会肿胀（</a:t>
            </a:r>
            <a:r>
              <a:rPr lang="en-US" altLang="zh-CN" sz="2900" b="1" dirty="0" smtClean="0"/>
              <a:t>swelling</a:t>
            </a:r>
            <a:r>
              <a:rPr lang="zh-CN" altLang="en-US" sz="2900" b="1" dirty="0" smtClean="0"/>
              <a:t>）并压迫周边组织，压力与肿块</a:t>
            </a:r>
            <a:r>
              <a:rPr lang="en-US" altLang="zh-CN" sz="2900" b="1" dirty="0" smtClean="0"/>
              <a:t> </a:t>
            </a:r>
            <a:r>
              <a:rPr lang="zh-CN" altLang="en-US" sz="2900" b="1" dirty="0" smtClean="0"/>
              <a:t>的大小和周边组织的软度有关，压迫神经将导致前臂和手的痛感或周边刺痛感。如果血液聚积在正前臂深层的肌肉和筋膜之间，肿块很难发现，但压力会增大，常导致神经损伤或间隔综合症的发生。</a:t>
            </a:r>
            <a:r>
              <a:rPr lang="en-US" altLang="zh-CN" sz="2900" b="1" dirty="0" smtClean="0"/>
              <a:t>.</a:t>
            </a:r>
          </a:p>
          <a:p>
            <a:pPr algn="just">
              <a:lnSpc>
                <a:spcPct val="170000"/>
              </a:lnSpc>
            </a:pPr>
            <a:r>
              <a:rPr lang="zh-CN" altLang="en-US" sz="2900" b="1" dirty="0" smtClean="0"/>
              <a:t>发生率：第二大献血相关急性反应</a:t>
            </a:r>
            <a:endParaRPr lang="en-US" altLang="zh-CN" sz="2900" b="1" dirty="0" smtClean="0"/>
          </a:p>
          <a:p>
            <a:endParaRPr lang="en-US" altLang="zh-CN"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latin typeface="隶书" pitchFamily="49" charset="-122"/>
                <a:ea typeface="隶书" pitchFamily="49" charset="-122"/>
              </a:rPr>
              <a:t>动脉穿刺 </a:t>
            </a:r>
            <a:r>
              <a:rPr lang="en-US" altLang="zh-CN" sz="3200" b="1" dirty="0" smtClean="0"/>
              <a:t>Arterial puncture</a:t>
            </a:r>
            <a:endParaRPr lang="zh-CN" altLang="en-US" sz="3200" b="1" dirty="0"/>
          </a:p>
        </p:txBody>
      </p:sp>
      <p:sp>
        <p:nvSpPr>
          <p:cNvPr id="3" name="内容占位符 2"/>
          <p:cNvSpPr>
            <a:spLocks noGrp="1"/>
          </p:cNvSpPr>
          <p:nvPr>
            <p:ph idx="1"/>
          </p:nvPr>
        </p:nvSpPr>
        <p:spPr/>
        <p:txBody>
          <a:bodyPr>
            <a:noAutofit/>
          </a:bodyPr>
          <a:lstStyle/>
          <a:p>
            <a:pPr algn="just">
              <a:lnSpc>
                <a:spcPct val="170000"/>
              </a:lnSpc>
            </a:pPr>
            <a:r>
              <a:rPr lang="zh-CN" altLang="en-US" sz="1800" b="1" dirty="0" smtClean="0"/>
              <a:t>原因：采血针刺穿至肱动脉或其分支，有些由动脉搏动造成。（</a:t>
            </a:r>
            <a:r>
              <a:rPr lang="en-US" altLang="zh-CN" sz="1800" b="1" dirty="0" smtClean="0"/>
              <a:t> a puncture of the brachial artery or of one of its branches by the needle used for bleeding of donor</a:t>
            </a:r>
            <a:r>
              <a:rPr lang="zh-CN" altLang="en-US" sz="1800" b="1" dirty="0" smtClean="0"/>
              <a:t>，</a:t>
            </a:r>
            <a:r>
              <a:rPr lang="en-US" altLang="zh-CN" sz="1800" b="1" dirty="0" smtClean="0"/>
              <a:t>perhaps some movements of the needle caused by arterial pulsation</a:t>
            </a:r>
            <a:r>
              <a:rPr lang="zh-CN" altLang="en-US" sz="1800" b="1" dirty="0" smtClean="0"/>
              <a:t>）</a:t>
            </a:r>
            <a:r>
              <a:rPr lang="en-US" altLang="zh-CN" sz="1800" b="1" dirty="0" smtClean="0"/>
              <a:t>.</a:t>
            </a:r>
          </a:p>
          <a:p>
            <a:pPr algn="just">
              <a:lnSpc>
                <a:spcPct val="170000"/>
              </a:lnSpc>
            </a:pPr>
            <a:r>
              <a:rPr lang="en-US" altLang="zh-CN" sz="1800" b="1" dirty="0" smtClean="0"/>
              <a:t>Symptoms: </a:t>
            </a:r>
            <a:r>
              <a:rPr lang="zh-CN" altLang="en-US" sz="1800" b="1" dirty="0" smtClean="0"/>
              <a:t>肘部结局不轻微疼痛，可见采集血液比通常微红，血袋快速充满。</a:t>
            </a:r>
            <a:endParaRPr lang="en-US" altLang="zh-CN" sz="1800" b="1" dirty="0" smtClean="0"/>
          </a:p>
          <a:p>
            <a:pPr algn="just">
              <a:lnSpc>
                <a:spcPct val="170000"/>
              </a:lnSpc>
            </a:pPr>
            <a:r>
              <a:rPr lang="zh-CN" altLang="en-US" sz="1800" b="1" dirty="0" smtClean="0"/>
              <a:t>并发症</a:t>
            </a:r>
            <a:r>
              <a:rPr lang="en-US" altLang="zh-CN" sz="1800" b="1" dirty="0" smtClean="0"/>
              <a:t>Complications:</a:t>
            </a:r>
            <a:r>
              <a:rPr lang="zh-CN" altLang="en-US" sz="1800" b="1" dirty="0" smtClean="0"/>
              <a:t>出现大块血肿可导致前臂腔隙间隔综合症</a:t>
            </a:r>
            <a:r>
              <a:rPr lang="en-US" altLang="zh-CN" sz="1800" b="1" dirty="0" smtClean="0"/>
              <a:t> </a:t>
            </a:r>
            <a:r>
              <a:rPr lang="zh-CN" altLang="en-US" sz="1800" b="1" dirty="0" smtClean="0"/>
              <a:t>（</a:t>
            </a:r>
            <a:r>
              <a:rPr lang="en-US" altLang="zh-CN" sz="1800" b="1" dirty="0" smtClean="0"/>
              <a:t>Compartment Syndrome in the forearm</a:t>
            </a:r>
            <a:r>
              <a:rPr lang="zh-CN" altLang="en-US" sz="1800" b="1" dirty="0" smtClean="0"/>
              <a:t>）</a:t>
            </a:r>
            <a:r>
              <a:rPr lang="en-US" altLang="zh-CN" sz="1800" b="1" dirty="0" smtClean="0"/>
              <a:t>,</a:t>
            </a:r>
            <a:r>
              <a:rPr lang="zh-CN" altLang="en-US" sz="1800" b="1" dirty="0" smtClean="0"/>
              <a:t>肱动脉假性动脉瘤（</a:t>
            </a:r>
            <a:r>
              <a:rPr lang="en-US" altLang="zh-CN" sz="1800" b="1" dirty="0" smtClean="0"/>
              <a:t>Brachial Artery Pseudo Aneurysm</a:t>
            </a:r>
            <a:r>
              <a:rPr lang="zh-CN" altLang="en-US" sz="1800" b="1" dirty="0" smtClean="0"/>
              <a:t>）</a:t>
            </a:r>
            <a:r>
              <a:rPr lang="en-US" altLang="zh-CN" sz="1800" b="1" dirty="0" smtClean="0"/>
              <a:t> </a:t>
            </a:r>
            <a:r>
              <a:rPr lang="zh-CN" altLang="en-US" sz="1800" b="1" dirty="0" smtClean="0"/>
              <a:t>和肱动脉假性动脉瘤（</a:t>
            </a:r>
            <a:r>
              <a:rPr lang="en-US" altLang="zh-CN" sz="1800" b="1" dirty="0" smtClean="0"/>
              <a:t> </a:t>
            </a:r>
            <a:r>
              <a:rPr lang="en-US" altLang="zh-CN" sz="1800" b="1" dirty="0" err="1" smtClean="0"/>
              <a:t>arterio</a:t>
            </a:r>
            <a:r>
              <a:rPr lang="en-US" altLang="zh-CN" sz="1800" b="1" dirty="0" smtClean="0"/>
              <a:t>-venous Fistula</a:t>
            </a:r>
            <a:r>
              <a:rPr lang="zh-CN" altLang="en-US" sz="1800" b="1" dirty="0" smtClean="0"/>
              <a:t>）</a:t>
            </a:r>
            <a:r>
              <a:rPr lang="en-US" altLang="zh-CN" sz="1800" b="1" dirty="0" smtClean="0"/>
              <a:t>.</a:t>
            </a:r>
            <a:endParaRPr lang="zh-CN" altLang="en-US" sz="18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latin typeface="隶书" pitchFamily="49" charset="-122"/>
                <a:ea typeface="隶书" pitchFamily="49" charset="-122"/>
              </a:rPr>
              <a:t>迟发出血</a:t>
            </a:r>
            <a:r>
              <a:rPr lang="en-US" altLang="zh-CN" sz="3200" b="1" dirty="0" smtClean="0"/>
              <a:t>Delayed bleeding</a:t>
            </a:r>
            <a:endParaRPr lang="zh-CN" altLang="en-US" sz="3200" b="1" dirty="0"/>
          </a:p>
        </p:txBody>
      </p:sp>
      <p:sp>
        <p:nvSpPr>
          <p:cNvPr id="3" name="内容占位符 2"/>
          <p:cNvSpPr>
            <a:spLocks noGrp="1"/>
          </p:cNvSpPr>
          <p:nvPr>
            <p:ph idx="1"/>
          </p:nvPr>
        </p:nvSpPr>
        <p:spPr>
          <a:xfrm>
            <a:off x="539552" y="1988840"/>
            <a:ext cx="8229600" cy="4525963"/>
          </a:xfrm>
        </p:spPr>
        <p:txBody>
          <a:bodyPr>
            <a:normAutofit/>
          </a:bodyPr>
          <a:lstStyle/>
          <a:p>
            <a:pPr>
              <a:lnSpc>
                <a:spcPct val="150000"/>
              </a:lnSpc>
              <a:buNone/>
            </a:pPr>
            <a:r>
              <a:rPr lang="zh-CN" altLang="en-US" sz="2800" dirty="0" smtClean="0"/>
              <a:t>定义：献血者离开献血现场，穿刺部位再次自发出血。（</a:t>
            </a:r>
            <a:r>
              <a:rPr lang="en-US" altLang="zh-CN" sz="2800" dirty="0" smtClean="0"/>
              <a:t>Delayed bleeding is spontaneous recommencement of bleeding from the </a:t>
            </a:r>
            <a:r>
              <a:rPr lang="en-US" altLang="zh-CN" sz="2800" dirty="0" err="1" smtClean="0"/>
              <a:t>venipuncture</a:t>
            </a:r>
            <a:r>
              <a:rPr lang="en-US" altLang="zh-CN" sz="2800" dirty="0" smtClean="0"/>
              <a:t> site, which occurs after donor has left the donation site.</a:t>
            </a:r>
            <a:r>
              <a:rPr lang="zh-CN" altLang="en-US" sz="2800" dirty="0" smtClean="0"/>
              <a:t>）</a:t>
            </a:r>
            <a:endParaRPr lang="zh-CN" alt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2564904"/>
            <a:ext cx="7992888" cy="1756792"/>
          </a:xfrm>
        </p:spPr>
        <p:txBody>
          <a:bodyPr/>
          <a:lstStyle/>
          <a:p>
            <a:pPr algn="ctr">
              <a:buNone/>
            </a:pPr>
            <a:r>
              <a:rPr lang="en-US" altLang="zh-CN" dirty="0" smtClean="0"/>
              <a:t>A 2. </a:t>
            </a:r>
            <a:r>
              <a:rPr lang="zh-CN" altLang="en-US" sz="3600" dirty="0" smtClean="0">
                <a:latin typeface="隶书" pitchFamily="49" charset="-122"/>
                <a:ea typeface="隶书" pitchFamily="49" charset="-122"/>
              </a:rPr>
              <a:t>痛疼综合症</a:t>
            </a:r>
            <a:endParaRPr lang="en-US" altLang="zh-CN" sz="3600" dirty="0" smtClean="0">
              <a:latin typeface="隶书" pitchFamily="49" charset="-122"/>
              <a:ea typeface="隶书" pitchFamily="49" charset="-122"/>
            </a:endParaRPr>
          </a:p>
          <a:p>
            <a:pPr algn="ctr">
              <a:buNone/>
            </a:pPr>
            <a:r>
              <a:rPr lang="en-US" altLang="zh-CN" dirty="0" smtClean="0"/>
              <a:t>Complications mainly characterized by pain</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latin typeface="隶书" pitchFamily="49" charset="-122"/>
                <a:ea typeface="隶书" pitchFamily="49" charset="-122"/>
              </a:rPr>
              <a:t>神经刺激</a:t>
            </a:r>
            <a:r>
              <a:rPr lang="en-US" altLang="zh-CN" sz="4000" dirty="0" smtClean="0"/>
              <a:t>Nerve irritation</a:t>
            </a:r>
            <a:endParaRPr lang="zh-CN" altLang="en-US" sz="4000" dirty="0"/>
          </a:p>
        </p:txBody>
      </p:sp>
      <p:sp>
        <p:nvSpPr>
          <p:cNvPr id="3" name="内容占位符 2"/>
          <p:cNvSpPr>
            <a:spLocks noGrp="1"/>
          </p:cNvSpPr>
          <p:nvPr>
            <p:ph idx="1"/>
          </p:nvPr>
        </p:nvSpPr>
        <p:spPr/>
        <p:txBody>
          <a:bodyPr>
            <a:normAutofit fontScale="70000" lnSpcReduction="20000"/>
          </a:bodyPr>
          <a:lstStyle/>
          <a:p>
            <a:pPr algn="just">
              <a:lnSpc>
                <a:spcPct val="160000"/>
              </a:lnSpc>
            </a:pPr>
            <a:r>
              <a:rPr lang="zh-CN" altLang="en-US" dirty="0" smtClean="0"/>
              <a:t>原因：血肿压力导致的</a:t>
            </a:r>
            <a:r>
              <a:rPr lang="en-US" altLang="zh-CN" dirty="0" smtClean="0"/>
              <a:t>Irritation of a nerve by pressure from a </a:t>
            </a:r>
            <a:r>
              <a:rPr lang="en-US" altLang="zh-CN" dirty="0" err="1" smtClean="0"/>
              <a:t>haematoma</a:t>
            </a:r>
            <a:r>
              <a:rPr lang="en-US" altLang="zh-CN" dirty="0" smtClean="0"/>
              <a:t>.</a:t>
            </a:r>
          </a:p>
          <a:p>
            <a:pPr algn="just">
              <a:lnSpc>
                <a:spcPct val="160000"/>
              </a:lnSpc>
            </a:pPr>
            <a:r>
              <a:rPr lang="en-US" altLang="zh-CN" dirty="0" smtClean="0"/>
              <a:t>Symptoms</a:t>
            </a:r>
            <a:r>
              <a:rPr lang="zh-CN" altLang="en-US" dirty="0" smtClean="0"/>
              <a:t>：血肿相关的神经性放射性疼痛和</a:t>
            </a:r>
            <a:r>
              <a:rPr lang="en-US" altLang="zh-CN" dirty="0" smtClean="0"/>
              <a:t>/</a:t>
            </a:r>
            <a:r>
              <a:rPr lang="zh-CN" altLang="en-US" dirty="0" smtClean="0"/>
              <a:t>或感觉异样。血肿并不都很明显，症状在穿刺时并不马上出现，而是进针后血肿有一定大小。</a:t>
            </a:r>
            <a:r>
              <a:rPr lang="en-US" altLang="zh-CN" dirty="0" smtClean="0"/>
              <a:t>Nerve type as radiating pain and/or </a:t>
            </a:r>
            <a:r>
              <a:rPr lang="en-US" altLang="zh-CN" dirty="0" err="1" smtClean="0"/>
              <a:t>paraesthesiae</a:t>
            </a:r>
            <a:r>
              <a:rPr lang="en-US" altLang="zh-CN" dirty="0" smtClean="0"/>
              <a:t> in association with a </a:t>
            </a:r>
            <a:r>
              <a:rPr lang="en-US" altLang="zh-CN" dirty="0" err="1" smtClean="0"/>
              <a:t>haematoma</a:t>
            </a:r>
            <a:r>
              <a:rPr lang="en-US" altLang="zh-CN" dirty="0" smtClean="0"/>
              <a:t>. The </a:t>
            </a:r>
            <a:r>
              <a:rPr lang="en-US" altLang="zh-CN" dirty="0" err="1" smtClean="0"/>
              <a:t>haematoma</a:t>
            </a:r>
            <a:r>
              <a:rPr lang="en-US" altLang="zh-CN" dirty="0" smtClean="0"/>
              <a:t> may not always be apparent at the time. Symptoms do not occur immediately on insertion of the needle but start when the </a:t>
            </a:r>
            <a:r>
              <a:rPr lang="en-US" altLang="zh-CN" dirty="0" err="1" smtClean="0"/>
              <a:t>haematoma</a:t>
            </a:r>
            <a:r>
              <a:rPr lang="en-US" altLang="zh-CN" dirty="0" smtClean="0"/>
              <a:t> has reached a sufficient size, some time after insertion of the needle.</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smtClean="0">
                <a:latin typeface="隶书" pitchFamily="49" charset="-122"/>
                <a:ea typeface="隶书" pitchFamily="49" charset="-122"/>
              </a:rPr>
              <a:t>神经损伤</a:t>
            </a:r>
            <a:r>
              <a:rPr lang="en-US" altLang="zh-CN" dirty="0" smtClean="0"/>
              <a:t>Nerve injury</a:t>
            </a:r>
            <a:endParaRPr lang="zh-CN" altLang="en-US" dirty="0"/>
          </a:p>
        </p:txBody>
      </p:sp>
      <p:sp>
        <p:nvSpPr>
          <p:cNvPr id="3" name="内容占位符 2"/>
          <p:cNvSpPr>
            <a:spLocks noGrp="1"/>
          </p:cNvSpPr>
          <p:nvPr>
            <p:ph idx="1"/>
          </p:nvPr>
        </p:nvSpPr>
        <p:spPr/>
        <p:txBody>
          <a:bodyPr>
            <a:normAutofit/>
          </a:bodyPr>
          <a:lstStyle/>
          <a:p>
            <a:pPr>
              <a:lnSpc>
                <a:spcPct val="150000"/>
              </a:lnSpc>
            </a:pPr>
            <a:r>
              <a:rPr lang="zh-CN" altLang="en-US" sz="2800" dirty="0" smtClean="0">
                <a:latin typeface="隶书" pitchFamily="49" charset="-122"/>
                <a:ea typeface="隶书" pitchFamily="49" charset="-122"/>
              </a:rPr>
              <a:t>原因：采血时由于进针或拔针损伤了神经所致的即刻反应（</a:t>
            </a:r>
            <a:r>
              <a:rPr lang="en-US" altLang="zh-CN" sz="2800" dirty="0" smtClean="0">
                <a:latin typeface="隶书" pitchFamily="49" charset="-122"/>
                <a:ea typeface="隶书" pitchFamily="49" charset="-122"/>
              </a:rPr>
              <a:t>Injury of a nerve by the needle at insertion or withdrawal</a:t>
            </a:r>
            <a:r>
              <a:rPr lang="zh-CN" altLang="en-US" sz="2800" dirty="0" smtClean="0">
                <a:latin typeface="隶书" pitchFamily="49" charset="-122"/>
                <a:ea typeface="隶书" pitchFamily="49" charset="-122"/>
              </a:rPr>
              <a:t>）</a:t>
            </a:r>
            <a:r>
              <a:rPr lang="en-US" altLang="zh-CN" sz="2800" dirty="0" smtClean="0">
                <a:latin typeface="隶书" pitchFamily="49" charset="-122"/>
                <a:ea typeface="隶书" pitchFamily="49" charset="-122"/>
              </a:rPr>
              <a:t>.</a:t>
            </a:r>
          </a:p>
          <a:p>
            <a:pPr>
              <a:lnSpc>
                <a:spcPct val="150000"/>
              </a:lnSpc>
            </a:pPr>
            <a:r>
              <a:rPr lang="en-US" altLang="zh-CN" sz="2800" dirty="0" smtClean="0">
                <a:latin typeface="隶书" pitchFamily="49" charset="-122"/>
                <a:ea typeface="隶书" pitchFamily="49" charset="-122"/>
              </a:rPr>
              <a:t>Symptoms</a:t>
            </a:r>
            <a:r>
              <a:rPr lang="zh-CN" altLang="en-US" sz="2800" dirty="0" smtClean="0">
                <a:latin typeface="隶书" pitchFamily="49" charset="-122"/>
                <a:ea typeface="隶书" pitchFamily="49" charset="-122"/>
              </a:rPr>
              <a:t>：呈剧烈辐射性疼痛，并伴随异样感觉</a:t>
            </a:r>
            <a:r>
              <a:rPr lang="en-US" altLang="zh-CN" sz="2800" dirty="0" smtClean="0">
                <a:latin typeface="隶书" pitchFamily="49" charset="-122"/>
                <a:ea typeface="隶书" pitchFamily="49" charset="-122"/>
              </a:rPr>
              <a:t> </a:t>
            </a:r>
            <a:r>
              <a:rPr lang="zh-CN" altLang="en-US" sz="2800" dirty="0" smtClean="0">
                <a:latin typeface="隶书" pitchFamily="49" charset="-122"/>
                <a:ea typeface="隶书" pitchFamily="49" charset="-122"/>
              </a:rPr>
              <a:t>（</a:t>
            </a:r>
            <a:r>
              <a:rPr lang="en-US" altLang="zh-CN" sz="2800" dirty="0" smtClean="0">
                <a:latin typeface="隶书" pitchFamily="49" charset="-122"/>
                <a:ea typeface="隶书" pitchFamily="49" charset="-122"/>
              </a:rPr>
              <a:t>associated with </a:t>
            </a:r>
            <a:r>
              <a:rPr lang="en-US" altLang="zh-CN" sz="2800" dirty="0" err="1" smtClean="0">
                <a:latin typeface="隶书" pitchFamily="49" charset="-122"/>
                <a:ea typeface="隶书" pitchFamily="49" charset="-122"/>
              </a:rPr>
              <a:t>paraesthesiae</a:t>
            </a:r>
            <a:r>
              <a:rPr lang="zh-CN" altLang="en-US" sz="2800" dirty="0" smtClean="0">
                <a:latin typeface="隶书" pitchFamily="49" charset="-122"/>
                <a:ea typeface="隶书" pitchFamily="49" charset="-122"/>
              </a:rPr>
              <a:t>）</a:t>
            </a:r>
            <a:r>
              <a:rPr lang="en-US" altLang="zh-CN" sz="2800" dirty="0" smtClean="0">
                <a:latin typeface="隶书" pitchFamily="49" charset="-122"/>
                <a:ea typeface="隶书" pitchFamily="49" charset="-122"/>
              </a:rPr>
              <a:t>. </a:t>
            </a:r>
            <a:endParaRPr lang="zh-CN" altLang="en-US" sz="2800" dirty="0">
              <a:latin typeface="隶书" pitchFamily="49" charset="-122"/>
              <a:ea typeface="隶书" pitchFamily="49"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2218258"/>
          </a:xfrm>
        </p:spPr>
        <p:txBody>
          <a:bodyPr>
            <a:normAutofit fontScale="90000"/>
          </a:bodyPr>
          <a:lstStyle/>
          <a:p>
            <a:r>
              <a:rPr lang="en-US" altLang="zh-CN" b="1" dirty="0" smtClean="0"/>
              <a:t>Post-Donation “Not Ruled Out” Fatality Reports by Donated Product, FY2008 through FY2012</a:t>
            </a:r>
            <a:r>
              <a:rPr lang="zh-CN" altLang="en-US" b="1" dirty="0" smtClean="0"/>
              <a:t>，</a:t>
            </a:r>
            <a:r>
              <a:rPr lang="en-US" altLang="zh-CN" b="1" dirty="0" smtClean="0"/>
              <a:t>FDA</a:t>
            </a:r>
            <a:endParaRPr lang="zh-CN" altLang="en-US" dirty="0"/>
          </a:p>
        </p:txBody>
      </p:sp>
      <p:graphicFrame>
        <p:nvGraphicFramePr>
          <p:cNvPr id="4" name="内容占位符 3"/>
          <p:cNvGraphicFramePr>
            <a:graphicFrameLocks noGrp="1"/>
          </p:cNvGraphicFramePr>
          <p:nvPr>
            <p:ph idx="1"/>
          </p:nvPr>
        </p:nvGraphicFramePr>
        <p:xfrm>
          <a:off x="323529" y="2852936"/>
          <a:ext cx="8435280" cy="2800350"/>
        </p:xfrm>
        <a:graphic>
          <a:graphicData uri="http://schemas.openxmlformats.org/drawingml/2006/table">
            <a:tbl>
              <a:tblPr firstRow="1" bandRow="1">
                <a:tableStyleId>{5C22544A-7EE6-4342-B048-85BDC9FD1C3A}</a:tableStyleId>
              </a:tblPr>
              <a:tblGrid>
                <a:gridCol w="3384376"/>
                <a:gridCol w="1152128"/>
                <a:gridCol w="1152128"/>
                <a:gridCol w="1008112"/>
                <a:gridCol w="936104"/>
                <a:gridCol w="802432"/>
              </a:tblGrid>
              <a:tr h="370840">
                <a:tc>
                  <a:txBody>
                    <a:bodyPr/>
                    <a:lstStyle/>
                    <a:p>
                      <a:pPr algn="l" fontAlgn="t">
                        <a:lnSpc>
                          <a:spcPct val="150000"/>
                        </a:lnSpc>
                      </a:pPr>
                      <a:r>
                        <a:rPr lang="en-US" sz="2000" b="1" i="0" u="none" strike="noStrike" dirty="0">
                          <a:solidFill>
                            <a:srgbClr val="C00000"/>
                          </a:solidFill>
                          <a:latin typeface="宋体"/>
                        </a:rPr>
                        <a:t>Donated Product</a:t>
                      </a:r>
                    </a:p>
                  </a:txBody>
                  <a:tcPr marL="9525" marR="9525" marT="9525" marB="0"/>
                </a:tc>
                <a:tc>
                  <a:txBody>
                    <a:bodyPr/>
                    <a:lstStyle/>
                    <a:p>
                      <a:pPr algn="l" fontAlgn="t">
                        <a:lnSpc>
                          <a:spcPct val="150000"/>
                        </a:lnSpc>
                      </a:pPr>
                      <a:r>
                        <a:rPr lang="en-US" sz="2000" b="1" i="0" u="none" strike="noStrike">
                          <a:solidFill>
                            <a:srgbClr val="C00000"/>
                          </a:solidFill>
                          <a:latin typeface="宋体"/>
                        </a:rPr>
                        <a:t>FY08</a:t>
                      </a:r>
                    </a:p>
                  </a:txBody>
                  <a:tcPr marL="9525" marR="9525" marT="9525" marB="0"/>
                </a:tc>
                <a:tc>
                  <a:txBody>
                    <a:bodyPr/>
                    <a:lstStyle/>
                    <a:p>
                      <a:pPr algn="l" fontAlgn="t">
                        <a:lnSpc>
                          <a:spcPct val="150000"/>
                        </a:lnSpc>
                      </a:pPr>
                      <a:r>
                        <a:rPr lang="en-US" sz="2000" b="1" i="0" u="none" strike="noStrike">
                          <a:solidFill>
                            <a:srgbClr val="C00000"/>
                          </a:solidFill>
                          <a:latin typeface="宋体"/>
                        </a:rPr>
                        <a:t>FY09</a:t>
                      </a:r>
                    </a:p>
                  </a:txBody>
                  <a:tcPr marL="9525" marR="9525" marT="9525" marB="0"/>
                </a:tc>
                <a:tc>
                  <a:txBody>
                    <a:bodyPr/>
                    <a:lstStyle/>
                    <a:p>
                      <a:pPr algn="l" fontAlgn="t">
                        <a:lnSpc>
                          <a:spcPct val="150000"/>
                        </a:lnSpc>
                      </a:pPr>
                      <a:r>
                        <a:rPr lang="en-US" sz="2000" b="1" i="0" u="none" strike="noStrike">
                          <a:solidFill>
                            <a:srgbClr val="C00000"/>
                          </a:solidFill>
                          <a:latin typeface="宋体"/>
                        </a:rPr>
                        <a:t>FY10</a:t>
                      </a:r>
                    </a:p>
                  </a:txBody>
                  <a:tcPr marL="9525" marR="9525" marT="9525" marB="0"/>
                </a:tc>
                <a:tc>
                  <a:txBody>
                    <a:bodyPr/>
                    <a:lstStyle/>
                    <a:p>
                      <a:pPr algn="l" fontAlgn="t">
                        <a:lnSpc>
                          <a:spcPct val="150000"/>
                        </a:lnSpc>
                      </a:pPr>
                      <a:r>
                        <a:rPr lang="en-US" sz="2000" b="1" i="0" u="none" strike="noStrike">
                          <a:solidFill>
                            <a:srgbClr val="C00000"/>
                          </a:solidFill>
                          <a:latin typeface="宋体"/>
                        </a:rPr>
                        <a:t>FY11</a:t>
                      </a:r>
                    </a:p>
                  </a:txBody>
                  <a:tcPr marL="9525" marR="9525" marT="9525" marB="0"/>
                </a:tc>
                <a:tc>
                  <a:txBody>
                    <a:bodyPr/>
                    <a:lstStyle/>
                    <a:p>
                      <a:pPr algn="l" fontAlgn="t">
                        <a:lnSpc>
                          <a:spcPct val="150000"/>
                        </a:lnSpc>
                      </a:pPr>
                      <a:r>
                        <a:rPr lang="en-US" sz="2000" b="1" i="0" u="none" strike="noStrike">
                          <a:solidFill>
                            <a:srgbClr val="C00000"/>
                          </a:solidFill>
                          <a:latin typeface="宋体"/>
                        </a:rPr>
                        <a:t>FY12</a:t>
                      </a:r>
                    </a:p>
                  </a:txBody>
                  <a:tcPr marL="9525" marR="9525" marT="9525" marB="0"/>
                </a:tc>
              </a:tr>
              <a:tr h="370840">
                <a:tc>
                  <a:txBody>
                    <a:bodyPr/>
                    <a:lstStyle/>
                    <a:p>
                      <a:pPr algn="l" fontAlgn="t">
                        <a:lnSpc>
                          <a:spcPct val="150000"/>
                        </a:lnSpc>
                      </a:pPr>
                      <a:r>
                        <a:rPr lang="en-US" sz="2000" b="1" i="0" u="none" strike="noStrike" dirty="0">
                          <a:solidFill>
                            <a:srgbClr val="C00000"/>
                          </a:solidFill>
                          <a:latin typeface="宋体"/>
                        </a:rPr>
                        <a:t>Source Plasma</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7</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3</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2</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6</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9</a:t>
                      </a:r>
                    </a:p>
                  </a:txBody>
                  <a:tcPr marL="9525" marR="9525" marT="9525" marB="0"/>
                </a:tc>
              </a:tr>
              <a:tr h="0">
                <a:tc>
                  <a:txBody>
                    <a:bodyPr/>
                    <a:lstStyle/>
                    <a:p>
                      <a:pPr algn="l" fontAlgn="t">
                        <a:lnSpc>
                          <a:spcPct val="150000"/>
                        </a:lnSpc>
                      </a:pPr>
                      <a:r>
                        <a:rPr lang="en-US" sz="2000" b="1" i="0" u="none" strike="noStrike" dirty="0">
                          <a:solidFill>
                            <a:srgbClr val="C00000"/>
                          </a:solidFill>
                          <a:latin typeface="宋体"/>
                        </a:rPr>
                        <a:t>Whole Blood</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2</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3</a:t>
                      </a:r>
                    </a:p>
                  </a:txBody>
                  <a:tcPr marL="9525" marR="9525" marT="9525" marB="0"/>
                </a:tc>
                <a:tc>
                  <a:txBody>
                    <a:bodyPr/>
                    <a:lstStyle/>
                    <a:p>
                      <a:pPr algn="l" fontAlgn="t">
                        <a:lnSpc>
                          <a:spcPct val="150000"/>
                        </a:lnSpc>
                      </a:pPr>
                      <a:r>
                        <a:rPr lang="en-US" altLang="zh-CN" sz="2000" b="1" i="0" u="none" strike="noStrike" dirty="0">
                          <a:solidFill>
                            <a:srgbClr val="C00000"/>
                          </a:solidFill>
                          <a:latin typeface="宋体"/>
                        </a:rPr>
                        <a:t>3</a:t>
                      </a:r>
                    </a:p>
                  </a:txBody>
                  <a:tcPr marL="9525" marR="9525" marT="9525" marB="0"/>
                </a:tc>
                <a:tc>
                  <a:txBody>
                    <a:bodyPr/>
                    <a:lstStyle/>
                    <a:p>
                      <a:pPr algn="l" fontAlgn="t">
                        <a:lnSpc>
                          <a:spcPct val="150000"/>
                        </a:lnSpc>
                      </a:pPr>
                      <a:r>
                        <a:rPr lang="en-US" altLang="zh-CN" sz="2000" b="1" i="0" u="none" strike="noStrike" dirty="0">
                          <a:solidFill>
                            <a:srgbClr val="C00000"/>
                          </a:solidFill>
                          <a:latin typeface="宋体"/>
                        </a:rPr>
                        <a:t>1</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2</a:t>
                      </a:r>
                    </a:p>
                  </a:txBody>
                  <a:tcPr marL="9525" marR="9525" marT="9525" marB="0"/>
                </a:tc>
              </a:tr>
              <a:tr h="370840">
                <a:tc>
                  <a:txBody>
                    <a:bodyPr/>
                    <a:lstStyle/>
                    <a:p>
                      <a:pPr algn="l" fontAlgn="t">
                        <a:lnSpc>
                          <a:spcPct val="150000"/>
                        </a:lnSpc>
                      </a:pPr>
                      <a:r>
                        <a:rPr lang="en-US" sz="2000" b="1" i="0" u="none" strike="noStrike" dirty="0" err="1">
                          <a:solidFill>
                            <a:srgbClr val="C00000"/>
                          </a:solidFill>
                          <a:latin typeface="宋体"/>
                        </a:rPr>
                        <a:t>Apheresis</a:t>
                      </a:r>
                      <a:r>
                        <a:rPr lang="en-US" sz="2000" b="1" i="0" u="none" strike="noStrike" dirty="0">
                          <a:solidFill>
                            <a:srgbClr val="C00000"/>
                          </a:solidFill>
                          <a:latin typeface="宋体"/>
                        </a:rPr>
                        <a:t> Platelets</a:t>
                      </a:r>
                    </a:p>
                  </a:txBody>
                  <a:tcPr marL="9525" marR="9525" marT="9525" marB="0"/>
                </a:tc>
                <a:tc>
                  <a:txBody>
                    <a:bodyPr/>
                    <a:lstStyle/>
                    <a:p>
                      <a:pPr algn="l" fontAlgn="t">
                        <a:lnSpc>
                          <a:spcPct val="150000"/>
                        </a:lnSpc>
                      </a:pPr>
                      <a:r>
                        <a:rPr lang="en-US" altLang="zh-CN" sz="2000" b="1" i="0" u="none" strike="noStrike" dirty="0">
                          <a:solidFill>
                            <a:srgbClr val="C00000"/>
                          </a:solidFill>
                          <a:latin typeface="宋体"/>
                        </a:rPr>
                        <a:t>0</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0</a:t>
                      </a:r>
                    </a:p>
                  </a:txBody>
                  <a:tcPr marL="9525" marR="9525" marT="9525" marB="0"/>
                </a:tc>
                <a:tc>
                  <a:txBody>
                    <a:bodyPr/>
                    <a:lstStyle/>
                    <a:p>
                      <a:pPr algn="l" fontAlgn="t">
                        <a:lnSpc>
                          <a:spcPct val="150000"/>
                        </a:lnSpc>
                      </a:pPr>
                      <a:r>
                        <a:rPr lang="en-US" altLang="zh-CN" sz="2000" b="1" i="0" u="none" strike="noStrike" dirty="0">
                          <a:solidFill>
                            <a:srgbClr val="C00000"/>
                          </a:solidFill>
                          <a:latin typeface="宋体"/>
                        </a:rPr>
                        <a:t>0</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0</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0</a:t>
                      </a:r>
                    </a:p>
                  </a:txBody>
                  <a:tcPr marL="9525" marR="9525" marT="9525" marB="0"/>
                </a:tc>
              </a:tr>
              <a:tr h="370840">
                <a:tc>
                  <a:txBody>
                    <a:bodyPr/>
                    <a:lstStyle/>
                    <a:p>
                      <a:pPr algn="l" fontAlgn="t">
                        <a:lnSpc>
                          <a:spcPct val="150000"/>
                        </a:lnSpc>
                      </a:pPr>
                      <a:r>
                        <a:rPr lang="en-US" sz="2000" b="1" i="0" u="none" strike="noStrike">
                          <a:solidFill>
                            <a:srgbClr val="C00000"/>
                          </a:solidFill>
                          <a:latin typeface="宋体"/>
                        </a:rPr>
                        <a:t>Apheresis Red Blood Cells</a:t>
                      </a:r>
                    </a:p>
                  </a:txBody>
                  <a:tcPr marL="9525" marR="9525" marT="9525" marB="0"/>
                </a:tc>
                <a:tc>
                  <a:txBody>
                    <a:bodyPr/>
                    <a:lstStyle/>
                    <a:p>
                      <a:pPr algn="l" fontAlgn="t">
                        <a:lnSpc>
                          <a:spcPct val="150000"/>
                        </a:lnSpc>
                      </a:pPr>
                      <a:r>
                        <a:rPr lang="en-US" altLang="zh-CN" sz="2000" b="1" i="0" u="none" strike="noStrike" dirty="0">
                          <a:solidFill>
                            <a:srgbClr val="C00000"/>
                          </a:solidFill>
                          <a:latin typeface="宋体"/>
                        </a:rPr>
                        <a:t>1</a:t>
                      </a:r>
                    </a:p>
                  </a:txBody>
                  <a:tcPr marL="9525" marR="9525" marT="9525" marB="0"/>
                </a:tc>
                <a:tc>
                  <a:txBody>
                    <a:bodyPr/>
                    <a:lstStyle/>
                    <a:p>
                      <a:pPr algn="l" fontAlgn="t">
                        <a:lnSpc>
                          <a:spcPct val="150000"/>
                        </a:lnSpc>
                      </a:pPr>
                      <a:r>
                        <a:rPr lang="en-US" altLang="zh-CN" sz="2000" b="1" i="0" u="none" strike="noStrike" dirty="0">
                          <a:solidFill>
                            <a:srgbClr val="C00000"/>
                          </a:solidFill>
                          <a:latin typeface="宋体"/>
                        </a:rPr>
                        <a:t>0</a:t>
                      </a:r>
                    </a:p>
                  </a:txBody>
                  <a:tcPr marL="9525" marR="9525" marT="9525" marB="0"/>
                </a:tc>
                <a:tc>
                  <a:txBody>
                    <a:bodyPr/>
                    <a:lstStyle/>
                    <a:p>
                      <a:pPr algn="l" fontAlgn="t">
                        <a:lnSpc>
                          <a:spcPct val="150000"/>
                        </a:lnSpc>
                      </a:pPr>
                      <a:r>
                        <a:rPr lang="en-US" altLang="zh-CN" sz="2000" b="1" i="0" u="none" strike="noStrike" dirty="0">
                          <a:solidFill>
                            <a:srgbClr val="C00000"/>
                          </a:solidFill>
                          <a:latin typeface="宋体"/>
                        </a:rPr>
                        <a:t>0</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1</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0</a:t>
                      </a:r>
                    </a:p>
                  </a:txBody>
                  <a:tcPr marL="9525" marR="9525" marT="9525" marB="0"/>
                </a:tc>
              </a:tr>
              <a:tr h="370840">
                <a:tc>
                  <a:txBody>
                    <a:bodyPr/>
                    <a:lstStyle/>
                    <a:p>
                      <a:pPr algn="l" fontAlgn="t">
                        <a:lnSpc>
                          <a:spcPct val="150000"/>
                        </a:lnSpc>
                      </a:pPr>
                      <a:r>
                        <a:rPr lang="en-US" sz="2000" b="1" i="0" u="none" strike="noStrike">
                          <a:solidFill>
                            <a:srgbClr val="C00000"/>
                          </a:solidFill>
                          <a:latin typeface="宋体"/>
                        </a:rPr>
                        <a:t>Total</a:t>
                      </a:r>
                    </a:p>
                  </a:txBody>
                  <a:tcPr marL="9525" marR="9525" marT="9525" marB="0"/>
                </a:tc>
                <a:tc>
                  <a:txBody>
                    <a:bodyPr/>
                    <a:lstStyle/>
                    <a:p>
                      <a:pPr algn="l" fontAlgn="t">
                        <a:lnSpc>
                          <a:spcPct val="150000"/>
                        </a:lnSpc>
                      </a:pPr>
                      <a:r>
                        <a:rPr lang="en-US" altLang="zh-CN" sz="2000" b="1" i="0" u="none" strike="noStrike">
                          <a:solidFill>
                            <a:srgbClr val="C00000"/>
                          </a:solidFill>
                          <a:latin typeface="宋体"/>
                        </a:rPr>
                        <a:t>10</a:t>
                      </a:r>
                    </a:p>
                  </a:txBody>
                  <a:tcPr marL="9525" marR="9525" marT="9525" marB="0"/>
                </a:tc>
                <a:tc>
                  <a:txBody>
                    <a:bodyPr/>
                    <a:lstStyle/>
                    <a:p>
                      <a:pPr algn="l" fontAlgn="t">
                        <a:lnSpc>
                          <a:spcPct val="150000"/>
                        </a:lnSpc>
                      </a:pPr>
                      <a:r>
                        <a:rPr lang="en-US" altLang="zh-CN" sz="2000" b="1" i="0" u="none" strike="noStrike" dirty="0">
                          <a:solidFill>
                            <a:srgbClr val="C00000"/>
                          </a:solidFill>
                          <a:latin typeface="宋体"/>
                        </a:rPr>
                        <a:t>6</a:t>
                      </a:r>
                    </a:p>
                  </a:txBody>
                  <a:tcPr marL="9525" marR="9525" marT="9525" marB="0"/>
                </a:tc>
                <a:tc>
                  <a:txBody>
                    <a:bodyPr/>
                    <a:lstStyle/>
                    <a:p>
                      <a:pPr algn="l" fontAlgn="t">
                        <a:lnSpc>
                          <a:spcPct val="150000"/>
                        </a:lnSpc>
                      </a:pPr>
                      <a:r>
                        <a:rPr lang="en-US" altLang="zh-CN" sz="2000" b="1" i="0" u="none" strike="noStrike" dirty="0">
                          <a:solidFill>
                            <a:srgbClr val="C00000"/>
                          </a:solidFill>
                          <a:latin typeface="宋体"/>
                        </a:rPr>
                        <a:t>5</a:t>
                      </a:r>
                    </a:p>
                  </a:txBody>
                  <a:tcPr marL="9525" marR="9525" marT="9525" marB="0"/>
                </a:tc>
                <a:tc>
                  <a:txBody>
                    <a:bodyPr/>
                    <a:lstStyle/>
                    <a:p>
                      <a:pPr algn="l" fontAlgn="t">
                        <a:lnSpc>
                          <a:spcPct val="150000"/>
                        </a:lnSpc>
                      </a:pPr>
                      <a:r>
                        <a:rPr lang="en-US" altLang="zh-CN" sz="2000" b="1" i="0" u="none" strike="noStrike" dirty="0">
                          <a:solidFill>
                            <a:srgbClr val="C00000"/>
                          </a:solidFill>
                          <a:latin typeface="宋体"/>
                        </a:rPr>
                        <a:t>8</a:t>
                      </a:r>
                    </a:p>
                  </a:txBody>
                  <a:tcPr marL="9525" marR="9525" marT="9525" marB="0"/>
                </a:tc>
                <a:tc>
                  <a:txBody>
                    <a:bodyPr/>
                    <a:lstStyle/>
                    <a:p>
                      <a:pPr algn="l" fontAlgn="t">
                        <a:lnSpc>
                          <a:spcPct val="150000"/>
                        </a:lnSpc>
                      </a:pPr>
                      <a:r>
                        <a:rPr lang="en-US" altLang="zh-CN" sz="2000" b="1" i="0" u="none" strike="noStrike" dirty="0">
                          <a:solidFill>
                            <a:srgbClr val="C00000"/>
                          </a:solidFill>
                          <a:latin typeface="宋体"/>
                        </a:rPr>
                        <a:t>11 </a:t>
                      </a:r>
                    </a:p>
                  </a:txBody>
                  <a:tcPr marL="9525" marR="9525" marT="9525" marB="0"/>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800" b="1" dirty="0" smtClean="0"/>
              <a:t>Post-Donation “Not Ruled Out” Fatality Reports by Donated Product, FY2008 through FY2012</a:t>
            </a:r>
            <a:r>
              <a:rPr lang="zh-CN" altLang="en-US" sz="2800" b="1" dirty="0" smtClean="0"/>
              <a:t>，</a:t>
            </a:r>
            <a:r>
              <a:rPr lang="en-US" altLang="zh-CN" sz="2800" b="1" dirty="0" smtClean="0"/>
              <a:t>FDA</a:t>
            </a:r>
            <a:endParaRPr lang="zh-CN" altLang="en-US" sz="2800" dirty="0"/>
          </a:p>
        </p:txBody>
      </p:sp>
      <p:sp>
        <p:nvSpPr>
          <p:cNvPr id="3" name="内容占位符 2"/>
          <p:cNvSpPr>
            <a:spLocks noGrp="1"/>
          </p:cNvSpPr>
          <p:nvPr>
            <p:ph idx="1"/>
          </p:nvPr>
        </p:nvSpPr>
        <p:spPr/>
        <p:txBody>
          <a:bodyPr/>
          <a:lstStyle/>
          <a:p>
            <a:endParaRPr lang="zh-CN" altLang="en-US" dirty="0"/>
          </a:p>
        </p:txBody>
      </p:sp>
      <p:pic>
        <p:nvPicPr>
          <p:cNvPr id="1026" name="Picture 2" descr="C:\Users\qy\Desktop\ucm346791.png"/>
          <p:cNvPicPr>
            <a:picLocks noChangeAspect="1" noChangeArrowheads="1"/>
          </p:cNvPicPr>
          <p:nvPr/>
        </p:nvPicPr>
        <p:blipFill>
          <a:blip r:embed="rId2" cstate="print"/>
          <a:srcRect/>
          <a:stretch>
            <a:fillRect/>
          </a:stretch>
        </p:blipFill>
        <p:spPr bwMode="auto">
          <a:xfrm>
            <a:off x="611560" y="1700808"/>
            <a:ext cx="7992888" cy="4757261"/>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献血反应发生原因</a:t>
            </a:r>
            <a:endParaRPr lang="zh-CN" altLang="en-US" sz="3200" dirty="0"/>
          </a:p>
        </p:txBody>
      </p:sp>
      <p:sp>
        <p:nvSpPr>
          <p:cNvPr id="3" name="内容占位符 2"/>
          <p:cNvSpPr>
            <a:spLocks noGrp="1"/>
          </p:cNvSpPr>
          <p:nvPr>
            <p:ph idx="1"/>
          </p:nvPr>
        </p:nvSpPr>
        <p:spPr>
          <a:xfrm>
            <a:off x="1043608" y="1916832"/>
            <a:ext cx="7643192" cy="4209331"/>
          </a:xfrm>
        </p:spPr>
        <p:txBody>
          <a:bodyPr/>
          <a:lstStyle/>
          <a:p>
            <a:r>
              <a:rPr lang="en-US" altLang="zh-CN" dirty="0" smtClean="0"/>
              <a:t>Donation motivation </a:t>
            </a:r>
          </a:p>
          <a:p>
            <a:r>
              <a:rPr lang="en-US" altLang="zh-CN" dirty="0" smtClean="0"/>
              <a:t>Psychological factors </a:t>
            </a:r>
          </a:p>
          <a:p>
            <a:r>
              <a:rPr lang="en-US" altLang="zh-CN" dirty="0" smtClean="0"/>
              <a:t>Age</a:t>
            </a:r>
          </a:p>
          <a:p>
            <a:r>
              <a:rPr lang="en-US" altLang="zh-CN" dirty="0" smtClean="0"/>
              <a:t>First-time donors status</a:t>
            </a:r>
          </a:p>
          <a:p>
            <a:r>
              <a:rPr lang="en-US" altLang="zh-CN" dirty="0" smtClean="0"/>
              <a:t>Blood volume, and</a:t>
            </a:r>
          </a:p>
          <a:p>
            <a:r>
              <a:rPr lang="en-US" altLang="zh-CN" dirty="0" smtClean="0"/>
              <a:t>female sex</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0"/>
          <p:cNvPicPr>
            <a:picLocks noChangeAspect="1" noChangeArrowheads="1"/>
          </p:cNvPicPr>
          <p:nvPr/>
        </p:nvPicPr>
        <p:blipFill>
          <a:blip r:embed="rId3" cstate="print"/>
          <a:srcRect l="63760" r="-8672"/>
          <a:stretch>
            <a:fillRect/>
          </a:stretch>
        </p:blipFill>
        <p:spPr bwMode="auto">
          <a:xfrm>
            <a:off x="0" y="0"/>
            <a:ext cx="4824536" cy="5575300"/>
          </a:xfrm>
          <a:prstGeom prst="rect">
            <a:avLst/>
          </a:prstGeom>
          <a:noFill/>
          <a:ln w="9525" algn="ctr">
            <a:noFill/>
            <a:miter lim="800000"/>
            <a:headEnd/>
            <a:tailEnd/>
          </a:ln>
        </p:spPr>
      </p:pic>
      <p:pic>
        <p:nvPicPr>
          <p:cNvPr id="2050" name="Picture 2"/>
          <p:cNvPicPr>
            <a:picLocks noChangeAspect="1" noChangeArrowheads="1"/>
          </p:cNvPicPr>
          <p:nvPr/>
        </p:nvPicPr>
        <p:blipFill>
          <a:blip r:embed="rId4" cstate="print"/>
          <a:srcRect/>
          <a:stretch>
            <a:fillRect/>
          </a:stretch>
        </p:blipFill>
        <p:spPr bwMode="auto">
          <a:xfrm>
            <a:off x="2915816" y="1196752"/>
            <a:ext cx="5290567" cy="1533525"/>
          </a:xfrm>
          <a:prstGeom prst="rect">
            <a:avLst/>
          </a:prstGeom>
          <a:noFill/>
          <a:ln w="9525">
            <a:noFill/>
            <a:miter lim="800000"/>
            <a:headEnd/>
            <a:tailEnd/>
          </a:ln>
        </p:spPr>
      </p:pic>
      <p:sp>
        <p:nvSpPr>
          <p:cNvPr id="6" name="标题 5"/>
          <p:cNvSpPr>
            <a:spLocks noGrp="1"/>
          </p:cNvSpPr>
          <p:nvPr>
            <p:ph type="ctrTitle"/>
          </p:nvPr>
        </p:nvSpPr>
        <p:spPr>
          <a:xfrm>
            <a:off x="4788024" y="908720"/>
            <a:ext cx="2880320" cy="864096"/>
          </a:xfrm>
        </p:spPr>
        <p:txBody>
          <a:bodyPr/>
          <a:lstStyle/>
          <a:p>
            <a:r>
              <a:rPr lang="en-US" altLang="zh-CN" dirty="0" smtClean="0"/>
              <a:t> APBN</a:t>
            </a:r>
            <a:endParaRPr lang="zh-CN" altLang="en-US" dirty="0"/>
          </a:p>
        </p:txBody>
      </p:sp>
      <p:pic>
        <p:nvPicPr>
          <p:cNvPr id="2051" name="Picture 3"/>
          <p:cNvPicPr>
            <a:picLocks noChangeAspect="1" noChangeArrowheads="1"/>
          </p:cNvPicPr>
          <p:nvPr/>
        </p:nvPicPr>
        <p:blipFill>
          <a:blip r:embed="rId5" cstate="print"/>
          <a:srcRect/>
          <a:stretch>
            <a:fillRect/>
          </a:stretch>
        </p:blipFill>
        <p:spPr bwMode="auto">
          <a:xfrm>
            <a:off x="3097793" y="3501008"/>
            <a:ext cx="6046207" cy="25915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603250" y="357188"/>
            <a:ext cx="8183563" cy="1143000"/>
          </a:xfrm>
        </p:spPr>
        <p:txBody>
          <a:bodyPr/>
          <a:lstStyle/>
          <a:p>
            <a:r>
              <a:rPr lang="zh-CN" altLang="en-US" sz="4000" smtClean="0">
                <a:latin typeface="隶书" pitchFamily="49" charset="-122"/>
                <a:ea typeface="隶书" pitchFamily="49" charset="-122"/>
              </a:rPr>
              <a:t>相关度（</a:t>
            </a:r>
            <a:r>
              <a:rPr lang="en-US" altLang="zh-CN" sz="4000" smtClean="0"/>
              <a:t>Imputability</a:t>
            </a:r>
            <a:r>
              <a:rPr lang="zh-CN" altLang="en-US" sz="4000" smtClean="0"/>
              <a:t>）</a:t>
            </a:r>
          </a:p>
        </p:txBody>
      </p:sp>
      <p:sp>
        <p:nvSpPr>
          <p:cNvPr id="15363" name="内容占位符 2"/>
          <p:cNvSpPr>
            <a:spLocks noGrp="1"/>
          </p:cNvSpPr>
          <p:nvPr>
            <p:ph idx="1"/>
          </p:nvPr>
        </p:nvSpPr>
        <p:spPr>
          <a:xfrm>
            <a:off x="500063" y="1752600"/>
            <a:ext cx="8491537" cy="4270375"/>
          </a:xfrm>
        </p:spPr>
        <p:txBody>
          <a:bodyPr>
            <a:normAutofit fontScale="70000" lnSpcReduction="20000"/>
          </a:bodyPr>
          <a:lstStyle/>
          <a:p>
            <a:pPr algn="just">
              <a:lnSpc>
                <a:spcPct val="150000"/>
              </a:lnSpc>
              <a:buFontTx/>
              <a:buNone/>
            </a:pPr>
            <a:r>
              <a:rPr lang="zh-CN" altLang="en-US" b="1" dirty="0" smtClean="0"/>
              <a:t>在献血不良事件与献血的相关程度</a:t>
            </a:r>
            <a:r>
              <a:rPr lang="en-US" altLang="zh-CN" b="1" dirty="0" smtClean="0"/>
              <a:t>.</a:t>
            </a:r>
          </a:p>
          <a:p>
            <a:pPr algn="just">
              <a:lnSpc>
                <a:spcPct val="150000"/>
              </a:lnSpc>
            </a:pPr>
            <a:r>
              <a:rPr lang="zh-CN" altLang="en-US" b="1" dirty="0" smtClean="0">
                <a:solidFill>
                  <a:srgbClr val="CC0000"/>
                </a:solidFill>
              </a:rPr>
              <a:t>确定（</a:t>
            </a:r>
            <a:r>
              <a:rPr lang="en-US" altLang="zh-CN" b="1" dirty="0" smtClean="0">
                <a:solidFill>
                  <a:srgbClr val="CC0000"/>
                </a:solidFill>
              </a:rPr>
              <a:t>Definite or certain,100%</a:t>
            </a:r>
            <a:r>
              <a:rPr lang="zh-CN" altLang="en-US" b="1" dirty="0" smtClean="0">
                <a:solidFill>
                  <a:srgbClr val="CC0000"/>
                </a:solidFill>
              </a:rPr>
              <a:t>）</a:t>
            </a:r>
            <a:r>
              <a:rPr lang="en-US" altLang="zh-CN" b="1" dirty="0" smtClean="0">
                <a:solidFill>
                  <a:srgbClr val="CC0000"/>
                </a:solidFill>
              </a:rPr>
              <a:t>:</a:t>
            </a:r>
            <a:r>
              <a:rPr lang="en-US" altLang="zh-CN" b="1" dirty="0" smtClean="0"/>
              <a:t> </a:t>
            </a:r>
            <a:r>
              <a:rPr lang="zh-CN" altLang="en-US" b="1" dirty="0" smtClean="0"/>
              <a:t>结论和证据证明不良事件由献血引起，不存疑问。</a:t>
            </a:r>
            <a:endParaRPr lang="en-US" altLang="zh-CN" b="1" dirty="0" smtClean="0"/>
          </a:p>
          <a:p>
            <a:pPr algn="just">
              <a:lnSpc>
                <a:spcPct val="150000"/>
              </a:lnSpc>
            </a:pPr>
            <a:r>
              <a:rPr lang="en-US" altLang="zh-CN" b="1" dirty="0" smtClean="0">
                <a:solidFill>
                  <a:srgbClr val="CC0000"/>
                </a:solidFill>
              </a:rPr>
              <a:t>Probable or likely (90%):</a:t>
            </a:r>
            <a:r>
              <a:rPr lang="zh-CN" altLang="en-US" b="1" dirty="0" smtClean="0"/>
              <a:t>证据支持并确定不良事件由献血引起。</a:t>
            </a:r>
            <a:endParaRPr lang="en-US" altLang="zh-CN" b="1" dirty="0" smtClean="0"/>
          </a:p>
          <a:p>
            <a:pPr algn="just">
              <a:lnSpc>
                <a:spcPct val="150000"/>
              </a:lnSpc>
            </a:pPr>
            <a:r>
              <a:rPr lang="en-US" altLang="zh-CN" b="1" dirty="0" smtClean="0">
                <a:solidFill>
                  <a:srgbClr val="CC0000"/>
                </a:solidFill>
              </a:rPr>
              <a:t>Possible</a:t>
            </a:r>
            <a:r>
              <a:rPr lang="zh-CN" altLang="en-US" b="1" dirty="0" smtClean="0">
                <a:solidFill>
                  <a:srgbClr val="CC0000"/>
                </a:solidFill>
              </a:rPr>
              <a:t>（</a:t>
            </a:r>
            <a:r>
              <a:rPr lang="en-US" altLang="zh-CN" b="1" dirty="0" smtClean="0">
                <a:solidFill>
                  <a:srgbClr val="CC0000"/>
                </a:solidFill>
              </a:rPr>
              <a:t>70%</a:t>
            </a:r>
            <a:r>
              <a:rPr lang="zh-CN" altLang="en-US" b="1" dirty="0" smtClean="0">
                <a:solidFill>
                  <a:srgbClr val="CC0000"/>
                </a:solidFill>
              </a:rPr>
              <a:t>）</a:t>
            </a:r>
            <a:r>
              <a:rPr lang="en-US" altLang="zh-CN" b="1" dirty="0" smtClean="0">
                <a:solidFill>
                  <a:srgbClr val="CC0000"/>
                </a:solidFill>
              </a:rPr>
              <a:t>:</a:t>
            </a:r>
            <a:r>
              <a:rPr lang="zh-CN" altLang="en-US" b="1" dirty="0" smtClean="0"/>
              <a:t>证据不确定不良事件由献血引起，或存在其他原因。</a:t>
            </a:r>
            <a:endParaRPr lang="en-US" altLang="zh-CN" b="1" dirty="0" smtClean="0"/>
          </a:p>
          <a:p>
            <a:pPr algn="just">
              <a:lnSpc>
                <a:spcPct val="150000"/>
              </a:lnSpc>
            </a:pPr>
            <a:r>
              <a:rPr lang="en-US" altLang="zh-CN" b="1" dirty="0" smtClean="0">
                <a:solidFill>
                  <a:srgbClr val="CC0000"/>
                </a:solidFill>
              </a:rPr>
              <a:t>Unlikely or doubtful:</a:t>
            </a:r>
            <a:r>
              <a:rPr lang="zh-CN" altLang="en-US" b="1" dirty="0" smtClean="0"/>
              <a:t>证据表明存在其他导致献血</a:t>
            </a:r>
            <a:r>
              <a:rPr lang="zh-CN" altLang="en-US" b="1" smtClean="0"/>
              <a:t>不良事件的原因。</a:t>
            </a:r>
            <a:endParaRPr lang="en-US" altLang="zh-CN" b="1" dirty="0" smtClean="0"/>
          </a:p>
          <a:p>
            <a:pPr algn="just">
              <a:lnSpc>
                <a:spcPct val="150000"/>
              </a:lnSpc>
            </a:pPr>
            <a:r>
              <a:rPr lang="en-US" altLang="zh-CN" b="1" dirty="0" smtClean="0">
                <a:solidFill>
                  <a:srgbClr val="CC0000"/>
                </a:solidFill>
              </a:rPr>
              <a:t>Excluded:</a:t>
            </a:r>
            <a:r>
              <a:rPr lang="zh-CN" altLang="en-US" b="1" dirty="0" smtClean="0"/>
              <a:t>证据排除不良事件疑由输血引起。</a:t>
            </a:r>
            <a:endParaRPr lang="en-US" altLang="zh-CN" b="1" dirty="0" smtClean="0"/>
          </a:p>
          <a:p>
            <a:pPr algn="just">
              <a:lnSpc>
                <a:spcPct val="150000"/>
              </a:lnSpc>
            </a:pPr>
            <a:endParaRPr lang="zh-CN" altLang="en-US" dirty="0" smtClean="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09600" y="304800"/>
            <a:ext cx="8229600" cy="1143000"/>
          </a:xfrm>
        </p:spPr>
        <p:txBody>
          <a:bodyPr/>
          <a:lstStyle/>
          <a:p>
            <a:pPr eaLnBrk="1" hangingPunct="1"/>
            <a:r>
              <a:rPr lang="en-US" altLang="zh-CN" sz="4000" smtClean="0">
                <a:solidFill>
                  <a:srgbClr val="008000"/>
                </a:solidFill>
              </a:rPr>
              <a:t> </a:t>
            </a:r>
            <a:r>
              <a:rPr lang="zh-CN" altLang="en-US" sz="4000" smtClean="0">
                <a:solidFill>
                  <a:srgbClr val="008000"/>
                </a:solidFill>
              </a:rPr>
              <a:t>献血者</a:t>
            </a:r>
            <a:r>
              <a:rPr lang="en-US" altLang="zh-CN" sz="4000" smtClean="0">
                <a:solidFill>
                  <a:srgbClr val="008000"/>
                </a:solidFill>
              </a:rPr>
              <a:t>Haemovigilance </a:t>
            </a:r>
          </a:p>
        </p:txBody>
      </p:sp>
      <p:sp>
        <p:nvSpPr>
          <p:cNvPr id="28675" name="Rectangle 3"/>
          <p:cNvSpPr>
            <a:spLocks noGrp="1" noChangeArrowheads="1"/>
          </p:cNvSpPr>
          <p:nvPr>
            <p:ph type="body" idx="1"/>
          </p:nvPr>
        </p:nvSpPr>
        <p:spPr>
          <a:xfrm>
            <a:off x="609600" y="1524000"/>
            <a:ext cx="7924800" cy="4876800"/>
          </a:xfrm>
        </p:spPr>
        <p:txBody>
          <a:bodyPr/>
          <a:lstStyle/>
          <a:p>
            <a:pPr eaLnBrk="1" hangingPunct="1">
              <a:lnSpc>
                <a:spcPct val="150000"/>
              </a:lnSpc>
            </a:pPr>
            <a:r>
              <a:rPr lang="zh-CN" altLang="en-US" sz="2400" b="1" dirty="0" smtClean="0"/>
              <a:t>献血副反应在起初并没有被列在血液监控体系，由于与受血者的安全有关，增加献血者的</a:t>
            </a:r>
            <a:r>
              <a:rPr lang="en-US" altLang="zh-CN" sz="2400" b="1" dirty="0" err="1" smtClean="0"/>
              <a:t>Haemovigilance</a:t>
            </a:r>
            <a:r>
              <a:rPr lang="en-US" altLang="zh-CN" sz="2400" b="1" dirty="0" smtClean="0"/>
              <a:t>.</a:t>
            </a:r>
            <a:endParaRPr lang="zh-CN" altLang="en-US" sz="2400" b="1" dirty="0" smtClean="0"/>
          </a:p>
          <a:p>
            <a:pPr eaLnBrk="1" hangingPunct="1">
              <a:lnSpc>
                <a:spcPct val="150000"/>
              </a:lnSpc>
            </a:pPr>
            <a:r>
              <a:rPr lang="zh-CN" altLang="en-US" sz="2400" b="1" dirty="0" smtClean="0"/>
              <a:t>①监测新献血者人群中传染病标记物的流行率和献血者淘汰因素，有利于改进采集到的血液质量；</a:t>
            </a:r>
          </a:p>
          <a:p>
            <a:pPr eaLnBrk="1" hangingPunct="1">
              <a:lnSpc>
                <a:spcPct val="150000"/>
              </a:lnSpc>
            </a:pPr>
            <a:r>
              <a:rPr lang="zh-CN" altLang="en-US" sz="2400" b="1" dirty="0" smtClean="0"/>
              <a:t>②监测重复献血人群中新感染率，评价血液残余风险度，从献血者</a:t>
            </a:r>
            <a:r>
              <a:rPr lang="en-US" altLang="zh-CN" sz="2400" b="1" dirty="0" err="1" smtClean="0"/>
              <a:t>Haemovigilance</a:t>
            </a:r>
            <a:r>
              <a:rPr lang="zh-CN" altLang="en-US" sz="2400" b="1" dirty="0" smtClean="0"/>
              <a:t>得到的这些数据，可用作受血者咨询信息。</a:t>
            </a:r>
          </a:p>
          <a:p>
            <a:pPr eaLnBrk="1" hangingPunct="1">
              <a:lnSpc>
                <a:spcPct val="150000"/>
              </a:lnSpc>
            </a:pPr>
            <a:r>
              <a:rPr lang="zh-CN" altLang="en-US" sz="2400" b="1" dirty="0" smtClean="0"/>
              <a:t>③监测献血反应，为献血者服务提供依据。</a:t>
            </a:r>
            <a:r>
              <a:rPr lang="zh-CN" altLang="en-US" sz="2400" dirty="0" smtClean="0"/>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990600" y="188913"/>
            <a:ext cx="9147175" cy="1143000"/>
          </a:xfrm>
        </p:spPr>
        <p:txBody>
          <a:bodyPr/>
          <a:lstStyle/>
          <a:p>
            <a:pPr eaLnBrk="1" hangingPunct="1"/>
            <a:r>
              <a:rPr lang="en-US" altLang="zh-CN" sz="4000" smtClean="0">
                <a:solidFill>
                  <a:srgbClr val="008000"/>
                </a:solidFill>
              </a:rPr>
              <a:t> </a:t>
            </a:r>
            <a:r>
              <a:rPr lang="zh-CN" altLang="en-US" sz="4000" smtClean="0">
                <a:solidFill>
                  <a:srgbClr val="008000"/>
                </a:solidFill>
              </a:rPr>
              <a:t>献血者</a:t>
            </a:r>
            <a:r>
              <a:rPr lang="en-US" altLang="zh-CN" sz="4000" smtClean="0">
                <a:solidFill>
                  <a:srgbClr val="008000"/>
                </a:solidFill>
              </a:rPr>
              <a:t>Haemovigilance </a:t>
            </a:r>
          </a:p>
        </p:txBody>
      </p:sp>
      <p:sp>
        <p:nvSpPr>
          <p:cNvPr id="27651" name="Rectangle 3"/>
          <p:cNvSpPr>
            <a:spLocks noGrp="1" noChangeArrowheads="1"/>
          </p:cNvSpPr>
          <p:nvPr>
            <p:ph type="body" idx="1"/>
          </p:nvPr>
        </p:nvSpPr>
        <p:spPr>
          <a:xfrm>
            <a:off x="457200" y="1600200"/>
            <a:ext cx="8229600" cy="4492625"/>
          </a:xfrm>
        </p:spPr>
        <p:txBody>
          <a:bodyPr>
            <a:normAutofit fontScale="92500"/>
          </a:bodyPr>
          <a:lstStyle/>
          <a:p>
            <a:pPr algn="just" eaLnBrk="1" hangingPunct="1">
              <a:lnSpc>
                <a:spcPct val="120000"/>
              </a:lnSpc>
              <a:buFont typeface="Wingdings" pitchFamily="2" charset="2"/>
              <a:buChar char="p"/>
              <a:defRPr/>
            </a:pPr>
            <a:r>
              <a:rPr lang="en-US" altLang="zh-CN" sz="2400" b="1" dirty="0" smtClean="0">
                <a:solidFill>
                  <a:srgbClr val="0070C0"/>
                </a:solidFill>
                <a:latin typeface="+mn-ea"/>
              </a:rPr>
              <a:t>2001</a:t>
            </a:r>
            <a:r>
              <a:rPr lang="zh-CN" altLang="en-US" sz="2400" b="1" dirty="0" smtClean="0">
                <a:solidFill>
                  <a:srgbClr val="0070C0"/>
                </a:solidFill>
                <a:latin typeface="+mn-ea"/>
              </a:rPr>
              <a:t>年丹麦开始启动收集献血反应数据，当年献血者反应报告为有</a:t>
            </a:r>
            <a:r>
              <a:rPr lang="en-US" altLang="zh-CN" sz="2400" b="1" dirty="0" smtClean="0">
                <a:solidFill>
                  <a:srgbClr val="0070C0"/>
                </a:solidFill>
                <a:latin typeface="+mn-ea"/>
              </a:rPr>
              <a:t>3/10</a:t>
            </a:r>
            <a:r>
              <a:rPr lang="zh-CN" altLang="en-US" sz="2400" b="1" dirty="0" smtClean="0">
                <a:solidFill>
                  <a:srgbClr val="0070C0"/>
                </a:solidFill>
                <a:latin typeface="+mn-ea"/>
              </a:rPr>
              <a:t>万，严重反应共</a:t>
            </a:r>
            <a:r>
              <a:rPr lang="en-US" altLang="zh-CN" sz="2400" b="1" dirty="0" smtClean="0">
                <a:solidFill>
                  <a:srgbClr val="0070C0"/>
                </a:solidFill>
                <a:latin typeface="+mn-ea"/>
              </a:rPr>
              <a:t>23</a:t>
            </a:r>
            <a:r>
              <a:rPr lang="zh-CN" altLang="en-US" sz="2400" b="1" dirty="0" smtClean="0">
                <a:solidFill>
                  <a:srgbClr val="0070C0"/>
                </a:solidFill>
                <a:latin typeface="+mn-ea"/>
              </a:rPr>
              <a:t>例。</a:t>
            </a:r>
            <a:r>
              <a:rPr lang="en-US" altLang="zh-CN" sz="2400" b="1" dirty="0" smtClean="0">
                <a:solidFill>
                  <a:srgbClr val="0070C0"/>
                </a:solidFill>
                <a:latin typeface="+mn-ea"/>
              </a:rPr>
              <a:t> </a:t>
            </a:r>
          </a:p>
          <a:p>
            <a:pPr algn="just" eaLnBrk="1" hangingPunct="1">
              <a:lnSpc>
                <a:spcPct val="120000"/>
              </a:lnSpc>
              <a:buFont typeface="Wingdings" pitchFamily="2" charset="2"/>
              <a:buChar char="p"/>
              <a:defRPr/>
            </a:pPr>
            <a:r>
              <a:rPr lang="en-US" altLang="zh-CN" sz="2400" b="1" dirty="0" smtClean="0">
                <a:solidFill>
                  <a:srgbClr val="0070C0"/>
                </a:solidFill>
                <a:latin typeface="+mn-ea"/>
              </a:rPr>
              <a:t>2004</a:t>
            </a:r>
            <a:r>
              <a:rPr lang="zh-CN" altLang="en-US" sz="2400" b="1" dirty="0" smtClean="0">
                <a:solidFill>
                  <a:srgbClr val="0070C0"/>
                </a:solidFill>
                <a:latin typeface="+mn-ea"/>
              </a:rPr>
              <a:t>年爱丁堡</a:t>
            </a:r>
            <a:r>
              <a:rPr lang="en-US" altLang="zh-CN" sz="2400" b="1" dirty="0" smtClean="0">
                <a:solidFill>
                  <a:srgbClr val="0070C0"/>
                </a:solidFill>
                <a:latin typeface="+mn-ea"/>
              </a:rPr>
              <a:t>ISBT</a:t>
            </a:r>
            <a:r>
              <a:rPr lang="zh-CN" altLang="en-US" sz="2400" b="1" dirty="0" smtClean="0">
                <a:solidFill>
                  <a:srgbClr val="0070C0"/>
                </a:solidFill>
                <a:latin typeface="+mn-ea"/>
              </a:rPr>
              <a:t>大会上有</a:t>
            </a:r>
            <a:r>
              <a:rPr lang="en-US" altLang="zh-CN" sz="2400" b="1" dirty="0" smtClean="0">
                <a:solidFill>
                  <a:srgbClr val="0070C0"/>
                </a:solidFill>
                <a:latin typeface="+mn-ea"/>
              </a:rPr>
              <a:t>3</a:t>
            </a:r>
            <a:r>
              <a:rPr lang="zh-CN" altLang="en-US" sz="2400" b="1" dirty="0" smtClean="0">
                <a:solidFill>
                  <a:srgbClr val="0070C0"/>
                </a:solidFill>
                <a:latin typeface="+mn-ea"/>
              </a:rPr>
              <a:t>篇报道关于严重献血反应，</a:t>
            </a:r>
            <a:r>
              <a:rPr lang="en-US" altLang="zh-CN" sz="2400" b="1" dirty="0" smtClean="0">
                <a:solidFill>
                  <a:srgbClr val="0070C0"/>
                </a:solidFill>
                <a:latin typeface="+mn-ea"/>
              </a:rPr>
              <a:t>ISBT-</a:t>
            </a:r>
            <a:r>
              <a:rPr lang="en-US" altLang="zh-CN" sz="2400" b="1" dirty="0" err="1" smtClean="0">
                <a:solidFill>
                  <a:srgbClr val="0070C0"/>
                </a:solidFill>
                <a:latin typeface="+mn-ea"/>
              </a:rPr>
              <a:t>Haemovigilance</a:t>
            </a:r>
            <a:r>
              <a:rPr lang="en-US" altLang="zh-CN" sz="2400" b="1" dirty="0" smtClean="0">
                <a:solidFill>
                  <a:srgbClr val="0070C0"/>
                </a:solidFill>
                <a:latin typeface="+mn-ea"/>
              </a:rPr>
              <a:t> WP</a:t>
            </a:r>
            <a:r>
              <a:rPr lang="zh-CN" altLang="en-US" sz="2400" b="1" dirty="0" smtClean="0">
                <a:solidFill>
                  <a:srgbClr val="0070C0"/>
                </a:solidFill>
                <a:latin typeface="+mn-ea"/>
              </a:rPr>
              <a:t>决定开始启动献血反应的调查工作。</a:t>
            </a:r>
            <a:endParaRPr lang="en-US" altLang="zh-CN" sz="2400" b="1" dirty="0" smtClean="0">
              <a:solidFill>
                <a:srgbClr val="0070C0"/>
              </a:solidFill>
              <a:latin typeface="+mn-ea"/>
            </a:endParaRPr>
          </a:p>
          <a:p>
            <a:pPr algn="just" eaLnBrk="1" hangingPunct="1">
              <a:lnSpc>
                <a:spcPct val="120000"/>
              </a:lnSpc>
              <a:buFont typeface="Wingdings" pitchFamily="2" charset="2"/>
              <a:buChar char="p"/>
              <a:defRPr/>
            </a:pPr>
            <a:r>
              <a:rPr lang="en-US" altLang="zh-CN" sz="2400" b="1" dirty="0" smtClean="0">
                <a:solidFill>
                  <a:srgbClr val="0070C0"/>
                </a:solidFill>
                <a:latin typeface="+mn-ea"/>
              </a:rPr>
              <a:t>2006</a:t>
            </a:r>
            <a:r>
              <a:rPr lang="zh-CN" altLang="en-US" sz="2400" b="1" dirty="0" smtClean="0">
                <a:solidFill>
                  <a:srgbClr val="0070C0"/>
                </a:solidFill>
                <a:latin typeface="+mn-ea"/>
              </a:rPr>
              <a:t>年</a:t>
            </a:r>
            <a:r>
              <a:rPr lang="en-US" altLang="zh-CN" sz="2400" b="1" dirty="0" smtClean="0">
                <a:solidFill>
                  <a:srgbClr val="0070C0"/>
                </a:solidFill>
                <a:latin typeface="+mn-ea"/>
              </a:rPr>
              <a:t>ISBT 29</a:t>
            </a:r>
            <a:r>
              <a:rPr lang="zh-CN" altLang="en-US" sz="2400" b="1" dirty="0" smtClean="0">
                <a:solidFill>
                  <a:srgbClr val="0070C0"/>
                </a:solidFill>
                <a:latin typeface="+mn-ea"/>
              </a:rPr>
              <a:t>届</a:t>
            </a:r>
            <a:r>
              <a:rPr lang="en-US" altLang="zh-CN" sz="2400" b="1" dirty="0" err="1" smtClean="0">
                <a:solidFill>
                  <a:srgbClr val="0070C0"/>
                </a:solidFill>
                <a:latin typeface="+mn-ea"/>
              </a:rPr>
              <a:t>Capetown</a:t>
            </a:r>
            <a:r>
              <a:rPr lang="zh-CN" altLang="en-US" sz="2400" b="1" dirty="0" smtClean="0">
                <a:solidFill>
                  <a:srgbClr val="0070C0"/>
                </a:solidFill>
                <a:latin typeface="+mn-ea"/>
              </a:rPr>
              <a:t>大会上讨论通过经过</a:t>
            </a:r>
            <a:r>
              <a:rPr lang="en-US" altLang="zh-CN" sz="2400" b="1" dirty="0" smtClean="0">
                <a:solidFill>
                  <a:srgbClr val="0070C0"/>
                </a:solidFill>
                <a:latin typeface="+mn-ea"/>
              </a:rPr>
              <a:t>2005</a:t>
            </a:r>
            <a:r>
              <a:rPr lang="zh-CN" altLang="en-US" sz="2400" b="1" dirty="0" smtClean="0">
                <a:solidFill>
                  <a:srgbClr val="0070C0"/>
                </a:solidFill>
                <a:latin typeface="+mn-ea"/>
              </a:rPr>
              <a:t>、</a:t>
            </a:r>
            <a:r>
              <a:rPr lang="en-US" altLang="zh-CN" sz="2400" b="1" dirty="0" smtClean="0">
                <a:solidFill>
                  <a:srgbClr val="0070C0"/>
                </a:solidFill>
                <a:latin typeface="+mn-ea"/>
              </a:rPr>
              <a:t>2006</a:t>
            </a:r>
            <a:r>
              <a:rPr lang="zh-CN" altLang="en-US" sz="2400" b="1" dirty="0" smtClean="0">
                <a:solidFill>
                  <a:srgbClr val="0070C0"/>
                </a:solidFill>
                <a:latin typeface="+mn-ea"/>
              </a:rPr>
              <a:t>年欧洲</a:t>
            </a:r>
            <a:r>
              <a:rPr lang="en-US" altLang="zh-CN" sz="2400" b="1" dirty="0" err="1" smtClean="0">
                <a:solidFill>
                  <a:srgbClr val="0070C0"/>
                </a:solidFill>
                <a:latin typeface="+mn-ea"/>
              </a:rPr>
              <a:t>Haemovigilance</a:t>
            </a:r>
            <a:r>
              <a:rPr lang="en-US" altLang="zh-CN" sz="2400" b="1" dirty="0" smtClean="0">
                <a:solidFill>
                  <a:srgbClr val="0070C0"/>
                </a:solidFill>
                <a:latin typeface="+mn-ea"/>
              </a:rPr>
              <a:t> Seminars </a:t>
            </a:r>
            <a:r>
              <a:rPr lang="zh-CN" altLang="en-US" sz="2400" b="1" dirty="0" smtClean="0">
                <a:solidFill>
                  <a:srgbClr val="0070C0"/>
                </a:solidFill>
                <a:latin typeface="+mn-ea"/>
              </a:rPr>
              <a:t>和</a:t>
            </a:r>
            <a:r>
              <a:rPr lang="en-US" altLang="zh-CN" sz="2400" b="1" dirty="0" smtClean="0">
                <a:solidFill>
                  <a:srgbClr val="0070C0"/>
                </a:solidFill>
                <a:latin typeface="+mn-ea"/>
              </a:rPr>
              <a:t>2005</a:t>
            </a:r>
            <a:r>
              <a:rPr lang="zh-CN" altLang="en-US" sz="2400" b="1" dirty="0" smtClean="0">
                <a:solidFill>
                  <a:srgbClr val="0070C0"/>
                </a:solidFill>
                <a:latin typeface="+mn-ea"/>
              </a:rPr>
              <a:t>年</a:t>
            </a:r>
            <a:r>
              <a:rPr lang="en-US" altLang="zh-CN" sz="2400" b="1" dirty="0" smtClean="0">
                <a:solidFill>
                  <a:srgbClr val="0070C0"/>
                </a:solidFill>
                <a:latin typeface="+mn-ea"/>
              </a:rPr>
              <a:t>ISBT</a:t>
            </a:r>
            <a:r>
              <a:rPr lang="zh-CN" altLang="en-US" sz="2400" b="1" dirty="0" smtClean="0">
                <a:solidFill>
                  <a:srgbClr val="0070C0"/>
                </a:solidFill>
                <a:latin typeface="+mn-ea"/>
              </a:rPr>
              <a:t>雅典地区大会提出的献血反应种类。最终目的是形成一个全球公认的献血反应定义、分类和诊断标准，利于今后在世界范围内数据共享，为治疗、预防、反应分级和处理提供依据</a:t>
            </a:r>
            <a:endParaRPr lang="en-US" altLang="zh-CN" sz="2400" b="1" dirty="0" smtClean="0">
              <a:solidFill>
                <a:srgbClr val="0070C0"/>
              </a:solidFill>
              <a:latin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908175" y="188913"/>
            <a:ext cx="8229600" cy="1143000"/>
          </a:xfrm>
        </p:spPr>
        <p:txBody>
          <a:bodyPr/>
          <a:lstStyle/>
          <a:p>
            <a:pPr eaLnBrk="1" hangingPunct="1"/>
            <a:r>
              <a:rPr lang="en-US" altLang="zh-CN" sz="4000" smtClean="0">
                <a:solidFill>
                  <a:srgbClr val="008000"/>
                </a:solidFill>
              </a:rPr>
              <a:t> </a:t>
            </a:r>
            <a:r>
              <a:rPr lang="zh-CN" altLang="en-US" sz="4000" smtClean="0">
                <a:solidFill>
                  <a:srgbClr val="008000"/>
                </a:solidFill>
              </a:rPr>
              <a:t>献血者</a:t>
            </a:r>
            <a:r>
              <a:rPr lang="en-US" altLang="zh-CN" sz="4000" smtClean="0">
                <a:solidFill>
                  <a:srgbClr val="008000"/>
                </a:solidFill>
              </a:rPr>
              <a:t>Haemovigilance </a:t>
            </a:r>
          </a:p>
        </p:txBody>
      </p:sp>
      <p:sp>
        <p:nvSpPr>
          <p:cNvPr id="31747" name="Rectangle 3"/>
          <p:cNvSpPr>
            <a:spLocks noGrp="1" noChangeArrowheads="1"/>
          </p:cNvSpPr>
          <p:nvPr>
            <p:ph type="body" idx="1"/>
          </p:nvPr>
        </p:nvSpPr>
        <p:spPr>
          <a:xfrm>
            <a:off x="539750" y="2060575"/>
            <a:ext cx="8064698" cy="3888705"/>
          </a:xfrm>
        </p:spPr>
        <p:txBody>
          <a:bodyPr>
            <a:normAutofit fontScale="70000" lnSpcReduction="20000"/>
          </a:bodyPr>
          <a:lstStyle/>
          <a:p>
            <a:pPr eaLnBrk="1" hangingPunct="1">
              <a:lnSpc>
                <a:spcPct val="120000"/>
              </a:lnSpc>
            </a:pPr>
            <a:r>
              <a:rPr lang="zh-CN" altLang="en-US" b="1" dirty="0" smtClean="0">
                <a:solidFill>
                  <a:srgbClr val="002060"/>
                </a:solidFill>
              </a:rPr>
              <a:t>一是为减少血管迷走神经反应（在首次献血的女性中常见）</a:t>
            </a:r>
          </a:p>
          <a:p>
            <a:pPr eaLnBrk="1" hangingPunct="1">
              <a:lnSpc>
                <a:spcPct val="120000"/>
              </a:lnSpc>
            </a:pPr>
            <a:r>
              <a:rPr lang="zh-CN" altLang="en-US" b="1" dirty="0" smtClean="0">
                <a:solidFill>
                  <a:srgbClr val="002060"/>
                </a:solidFill>
              </a:rPr>
              <a:t>①细心护理献血者，让献血者感到舒适；</a:t>
            </a:r>
          </a:p>
          <a:p>
            <a:pPr eaLnBrk="1" hangingPunct="1">
              <a:lnSpc>
                <a:spcPct val="120000"/>
              </a:lnSpc>
            </a:pPr>
            <a:r>
              <a:rPr lang="zh-CN" altLang="en-US" b="1" dirty="0" smtClean="0">
                <a:solidFill>
                  <a:srgbClr val="002060"/>
                </a:solidFill>
              </a:rPr>
              <a:t>②献血前提供饮品；</a:t>
            </a:r>
          </a:p>
          <a:p>
            <a:pPr eaLnBrk="1" hangingPunct="1">
              <a:lnSpc>
                <a:spcPct val="120000"/>
              </a:lnSpc>
            </a:pPr>
            <a:r>
              <a:rPr lang="zh-CN" altLang="en-US" b="1" dirty="0" smtClean="0">
                <a:solidFill>
                  <a:srgbClr val="002060"/>
                </a:solidFill>
              </a:rPr>
              <a:t>③强调献血后要在献血场所休息一会；</a:t>
            </a:r>
          </a:p>
          <a:p>
            <a:pPr eaLnBrk="1" hangingPunct="1">
              <a:lnSpc>
                <a:spcPct val="120000"/>
              </a:lnSpc>
            </a:pPr>
            <a:r>
              <a:rPr lang="zh-CN" altLang="en-US" b="1" dirty="0" smtClean="0">
                <a:solidFill>
                  <a:srgbClr val="002060"/>
                </a:solidFill>
              </a:rPr>
              <a:t>④血管迷走神经献血反应史的人，应让其完全恢复后离开采血现场</a:t>
            </a:r>
            <a:r>
              <a:rPr lang="en-US" altLang="zh-CN" b="1" dirty="0" smtClean="0">
                <a:solidFill>
                  <a:srgbClr val="002060"/>
                </a:solidFill>
              </a:rPr>
              <a:t>(</a:t>
            </a:r>
            <a:r>
              <a:rPr lang="zh-CN" altLang="en-US" b="1" dirty="0" smtClean="0">
                <a:solidFill>
                  <a:srgbClr val="002060"/>
                </a:solidFill>
              </a:rPr>
              <a:t>不能驾车</a:t>
            </a:r>
            <a:r>
              <a:rPr lang="en-US" altLang="zh-CN" b="1" dirty="0" smtClean="0">
                <a:solidFill>
                  <a:srgbClr val="002060"/>
                </a:solidFill>
              </a:rPr>
              <a:t>)</a:t>
            </a:r>
            <a:r>
              <a:rPr lang="zh-CN" altLang="en-US" b="1" dirty="0" smtClean="0">
                <a:solidFill>
                  <a:srgbClr val="002060"/>
                </a:solidFill>
              </a:rPr>
              <a:t>；</a:t>
            </a:r>
          </a:p>
          <a:p>
            <a:pPr eaLnBrk="1" hangingPunct="1">
              <a:lnSpc>
                <a:spcPct val="120000"/>
              </a:lnSpc>
            </a:pPr>
            <a:r>
              <a:rPr lang="zh-CN" altLang="en-US" b="1" dirty="0" smtClean="0">
                <a:solidFill>
                  <a:srgbClr val="002060"/>
                </a:solidFill>
              </a:rPr>
              <a:t>⑤告知献血者有关迟发性血管迷走神经反应的危害；</a:t>
            </a:r>
          </a:p>
          <a:p>
            <a:pPr eaLnBrk="1" hangingPunct="1">
              <a:lnSpc>
                <a:spcPct val="120000"/>
              </a:lnSpc>
            </a:pPr>
            <a:r>
              <a:rPr lang="zh-CN" altLang="en-US" b="1" dirty="0" smtClean="0">
                <a:solidFill>
                  <a:srgbClr val="002060"/>
                </a:solidFill>
              </a:rPr>
              <a:t>⑥让献血者明白将其任何不适的症状告知工作人员是件重要的事。</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259633" y="188913"/>
            <a:ext cx="7632848" cy="1143000"/>
          </a:xfrm>
        </p:spPr>
        <p:txBody>
          <a:bodyPr/>
          <a:lstStyle/>
          <a:p>
            <a:pPr eaLnBrk="1" hangingPunct="1"/>
            <a:r>
              <a:rPr lang="en-US" altLang="zh-CN" sz="4000" dirty="0" smtClean="0">
                <a:solidFill>
                  <a:srgbClr val="008000"/>
                </a:solidFill>
              </a:rPr>
              <a:t> </a:t>
            </a:r>
            <a:r>
              <a:rPr lang="zh-CN" altLang="en-US" sz="4000" dirty="0" smtClean="0">
                <a:solidFill>
                  <a:srgbClr val="008000"/>
                </a:solidFill>
              </a:rPr>
              <a:t>献血者</a:t>
            </a:r>
            <a:r>
              <a:rPr lang="en-US" altLang="zh-CN" sz="4000" dirty="0" err="1" smtClean="0">
                <a:solidFill>
                  <a:srgbClr val="008000"/>
                </a:solidFill>
              </a:rPr>
              <a:t>Haemovigilance</a:t>
            </a:r>
            <a:r>
              <a:rPr lang="en-US" altLang="zh-CN" sz="4000" dirty="0" smtClean="0">
                <a:solidFill>
                  <a:srgbClr val="008000"/>
                </a:solidFill>
              </a:rPr>
              <a:t> </a:t>
            </a:r>
          </a:p>
        </p:txBody>
      </p:sp>
      <p:sp>
        <p:nvSpPr>
          <p:cNvPr id="31747" name="Rectangle 3"/>
          <p:cNvSpPr>
            <a:spLocks noGrp="1" noChangeArrowheads="1"/>
          </p:cNvSpPr>
          <p:nvPr>
            <p:ph type="body" idx="1"/>
          </p:nvPr>
        </p:nvSpPr>
        <p:spPr>
          <a:xfrm>
            <a:off x="539750" y="2060575"/>
            <a:ext cx="7920682" cy="3744689"/>
          </a:xfrm>
        </p:spPr>
        <p:txBody>
          <a:bodyPr>
            <a:normAutofit fontScale="70000" lnSpcReduction="20000"/>
          </a:bodyPr>
          <a:lstStyle/>
          <a:p>
            <a:pPr eaLnBrk="1" hangingPunct="1">
              <a:lnSpc>
                <a:spcPct val="120000"/>
              </a:lnSpc>
            </a:pPr>
            <a:r>
              <a:rPr lang="zh-CN" altLang="en-US" b="1" dirty="0" smtClean="0">
                <a:solidFill>
                  <a:srgbClr val="002060"/>
                </a:solidFill>
              </a:rPr>
              <a:t>一是为减少血管迷走神经反应（在首次献血的女性中常见）</a:t>
            </a:r>
          </a:p>
          <a:p>
            <a:pPr eaLnBrk="1" hangingPunct="1">
              <a:lnSpc>
                <a:spcPct val="120000"/>
              </a:lnSpc>
            </a:pPr>
            <a:r>
              <a:rPr lang="zh-CN" altLang="en-US" b="1" dirty="0" smtClean="0">
                <a:solidFill>
                  <a:srgbClr val="002060"/>
                </a:solidFill>
              </a:rPr>
              <a:t>①细心护理献血者，让献血者感到舒适；</a:t>
            </a:r>
          </a:p>
          <a:p>
            <a:pPr eaLnBrk="1" hangingPunct="1">
              <a:lnSpc>
                <a:spcPct val="120000"/>
              </a:lnSpc>
            </a:pPr>
            <a:r>
              <a:rPr lang="zh-CN" altLang="en-US" b="1" dirty="0" smtClean="0">
                <a:solidFill>
                  <a:srgbClr val="002060"/>
                </a:solidFill>
              </a:rPr>
              <a:t>②献血前提供饮品；</a:t>
            </a:r>
          </a:p>
          <a:p>
            <a:pPr eaLnBrk="1" hangingPunct="1">
              <a:lnSpc>
                <a:spcPct val="120000"/>
              </a:lnSpc>
            </a:pPr>
            <a:r>
              <a:rPr lang="zh-CN" altLang="en-US" b="1" dirty="0" smtClean="0">
                <a:solidFill>
                  <a:srgbClr val="002060"/>
                </a:solidFill>
              </a:rPr>
              <a:t>③强调献血后要在献血场所休息一会；</a:t>
            </a:r>
          </a:p>
          <a:p>
            <a:pPr eaLnBrk="1" hangingPunct="1">
              <a:lnSpc>
                <a:spcPct val="120000"/>
              </a:lnSpc>
            </a:pPr>
            <a:r>
              <a:rPr lang="zh-CN" altLang="en-US" b="1" dirty="0" smtClean="0">
                <a:solidFill>
                  <a:srgbClr val="002060"/>
                </a:solidFill>
              </a:rPr>
              <a:t>④血管迷走神经献血反应史的人，应让其完全恢复后离开采血现场</a:t>
            </a:r>
            <a:r>
              <a:rPr lang="en-US" altLang="zh-CN" b="1" dirty="0" smtClean="0">
                <a:solidFill>
                  <a:srgbClr val="002060"/>
                </a:solidFill>
              </a:rPr>
              <a:t>(</a:t>
            </a:r>
            <a:r>
              <a:rPr lang="zh-CN" altLang="en-US" b="1" dirty="0" smtClean="0">
                <a:solidFill>
                  <a:srgbClr val="002060"/>
                </a:solidFill>
              </a:rPr>
              <a:t>不能驾车</a:t>
            </a:r>
            <a:r>
              <a:rPr lang="en-US" altLang="zh-CN" b="1" dirty="0" smtClean="0">
                <a:solidFill>
                  <a:srgbClr val="002060"/>
                </a:solidFill>
              </a:rPr>
              <a:t>)</a:t>
            </a:r>
            <a:r>
              <a:rPr lang="zh-CN" altLang="en-US" b="1" dirty="0" smtClean="0">
                <a:solidFill>
                  <a:srgbClr val="002060"/>
                </a:solidFill>
              </a:rPr>
              <a:t>；</a:t>
            </a:r>
          </a:p>
          <a:p>
            <a:pPr eaLnBrk="1" hangingPunct="1">
              <a:lnSpc>
                <a:spcPct val="120000"/>
              </a:lnSpc>
            </a:pPr>
            <a:r>
              <a:rPr lang="zh-CN" altLang="en-US" b="1" dirty="0" smtClean="0">
                <a:solidFill>
                  <a:srgbClr val="002060"/>
                </a:solidFill>
              </a:rPr>
              <a:t>⑤告知献血者有关迟发性血管迷走神经反应的危害；</a:t>
            </a:r>
          </a:p>
          <a:p>
            <a:pPr eaLnBrk="1" hangingPunct="1">
              <a:lnSpc>
                <a:spcPct val="120000"/>
              </a:lnSpc>
            </a:pPr>
            <a:r>
              <a:rPr lang="zh-CN" altLang="en-US" b="1" dirty="0" smtClean="0">
                <a:solidFill>
                  <a:srgbClr val="002060"/>
                </a:solidFill>
              </a:rPr>
              <a:t>⑥让献血者明白将其任何不适的症状告知工作人员是件重要的事。</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259632" y="188640"/>
            <a:ext cx="7056313" cy="1143000"/>
          </a:xfrm>
        </p:spPr>
        <p:txBody>
          <a:bodyPr/>
          <a:lstStyle/>
          <a:p>
            <a:pPr eaLnBrk="1" hangingPunct="1"/>
            <a:r>
              <a:rPr lang="en-US" altLang="zh-CN" sz="4000" dirty="0" smtClean="0">
                <a:solidFill>
                  <a:srgbClr val="008000"/>
                </a:solidFill>
              </a:rPr>
              <a:t> </a:t>
            </a:r>
            <a:r>
              <a:rPr lang="zh-CN" altLang="en-US" sz="4000" dirty="0" smtClean="0">
                <a:solidFill>
                  <a:srgbClr val="008000"/>
                </a:solidFill>
              </a:rPr>
              <a:t>献血者</a:t>
            </a:r>
            <a:r>
              <a:rPr lang="en-US" altLang="zh-CN" sz="4000" dirty="0" err="1" smtClean="0">
                <a:solidFill>
                  <a:srgbClr val="008000"/>
                </a:solidFill>
              </a:rPr>
              <a:t>Haemovigilance</a:t>
            </a:r>
            <a:r>
              <a:rPr lang="en-US" altLang="zh-CN" sz="4000" dirty="0" smtClean="0">
                <a:solidFill>
                  <a:srgbClr val="008000"/>
                </a:solidFill>
              </a:rPr>
              <a:t> </a:t>
            </a:r>
          </a:p>
        </p:txBody>
      </p:sp>
      <p:sp>
        <p:nvSpPr>
          <p:cNvPr id="32771" name="Rectangle 3"/>
          <p:cNvSpPr>
            <a:spLocks noGrp="1" noChangeArrowheads="1"/>
          </p:cNvSpPr>
          <p:nvPr>
            <p:ph type="body" idx="1"/>
          </p:nvPr>
        </p:nvSpPr>
        <p:spPr>
          <a:xfrm>
            <a:off x="539750" y="1268413"/>
            <a:ext cx="7704658" cy="4104803"/>
          </a:xfrm>
        </p:spPr>
        <p:txBody>
          <a:bodyPr>
            <a:normAutofit fontScale="62500" lnSpcReduction="20000"/>
          </a:bodyPr>
          <a:lstStyle/>
          <a:p>
            <a:pPr eaLnBrk="1" hangingPunct="1">
              <a:lnSpc>
                <a:spcPct val="120000"/>
              </a:lnSpc>
            </a:pPr>
            <a:endParaRPr lang="en-US" altLang="zh-CN" sz="1800" dirty="0" smtClean="0"/>
          </a:p>
          <a:p>
            <a:pPr eaLnBrk="1" hangingPunct="1">
              <a:lnSpc>
                <a:spcPct val="120000"/>
              </a:lnSpc>
            </a:pPr>
            <a:r>
              <a:rPr lang="zh-CN" altLang="en-US" b="1" dirty="0" smtClean="0">
                <a:solidFill>
                  <a:srgbClr val="002060"/>
                </a:solidFill>
              </a:rPr>
              <a:t>二是为减少神经损伤风险和降低损伤程度应</a:t>
            </a:r>
          </a:p>
          <a:p>
            <a:pPr eaLnBrk="1" hangingPunct="1">
              <a:lnSpc>
                <a:spcPct val="120000"/>
              </a:lnSpc>
            </a:pPr>
            <a:r>
              <a:rPr lang="zh-CN" altLang="en-US" b="1" dirty="0" smtClean="0">
                <a:solidFill>
                  <a:srgbClr val="002060"/>
                </a:solidFill>
              </a:rPr>
              <a:t>①培训娴熟的穿刺技术；</a:t>
            </a:r>
          </a:p>
          <a:p>
            <a:pPr eaLnBrk="1" hangingPunct="1">
              <a:lnSpc>
                <a:spcPct val="120000"/>
              </a:lnSpc>
            </a:pPr>
            <a:r>
              <a:rPr lang="zh-CN" altLang="en-US" b="1" dirty="0" smtClean="0">
                <a:solidFill>
                  <a:srgbClr val="002060"/>
                </a:solidFill>
              </a:rPr>
              <a:t>②出现异常应立即停止采血；</a:t>
            </a:r>
          </a:p>
          <a:p>
            <a:pPr eaLnBrk="1" hangingPunct="1">
              <a:lnSpc>
                <a:spcPct val="120000"/>
              </a:lnSpc>
            </a:pPr>
            <a:r>
              <a:rPr lang="zh-CN" altLang="en-US" b="1" dirty="0" smtClean="0">
                <a:solidFill>
                  <a:srgbClr val="002060"/>
                </a:solidFill>
              </a:rPr>
              <a:t>③告知献血者将其不适告知工作人员；</a:t>
            </a:r>
          </a:p>
          <a:p>
            <a:pPr eaLnBrk="1" hangingPunct="1">
              <a:lnSpc>
                <a:spcPct val="120000"/>
              </a:lnSpc>
            </a:pPr>
            <a:r>
              <a:rPr lang="zh-CN" altLang="en-US" b="1" dirty="0" smtClean="0">
                <a:solidFill>
                  <a:srgbClr val="002060"/>
                </a:solidFill>
              </a:rPr>
              <a:t>④治疗血肿。</a:t>
            </a:r>
          </a:p>
          <a:p>
            <a:pPr eaLnBrk="1" hangingPunct="1">
              <a:lnSpc>
                <a:spcPct val="120000"/>
              </a:lnSpc>
            </a:pPr>
            <a:r>
              <a:rPr lang="zh-CN" altLang="en-US" b="1" dirty="0" smtClean="0">
                <a:solidFill>
                  <a:srgbClr val="002060"/>
                </a:solidFill>
              </a:rPr>
              <a:t>三是静脉穿刺</a:t>
            </a:r>
          </a:p>
          <a:p>
            <a:pPr eaLnBrk="1" hangingPunct="1">
              <a:lnSpc>
                <a:spcPct val="120000"/>
              </a:lnSpc>
            </a:pPr>
            <a:r>
              <a:rPr lang="zh-CN" altLang="en-US" b="1" dirty="0" smtClean="0">
                <a:solidFill>
                  <a:srgbClr val="002060"/>
                </a:solidFill>
              </a:rPr>
              <a:t>①横侧静脉（</a:t>
            </a:r>
            <a:r>
              <a:rPr lang="en-US" altLang="zh-CN" b="1" dirty="0" smtClean="0">
                <a:solidFill>
                  <a:srgbClr val="002060"/>
                </a:solidFill>
              </a:rPr>
              <a:t>Lateral</a:t>
            </a:r>
            <a:r>
              <a:rPr lang="zh-CN" altLang="en-US" b="1" dirty="0" smtClean="0">
                <a:solidFill>
                  <a:srgbClr val="002060"/>
                </a:solidFill>
              </a:rPr>
              <a:t>）采血，尺中静脉（</a:t>
            </a:r>
            <a:r>
              <a:rPr lang="en-US" altLang="zh-CN" b="1" dirty="0" smtClean="0">
                <a:solidFill>
                  <a:srgbClr val="002060"/>
                </a:solidFill>
              </a:rPr>
              <a:t>median </a:t>
            </a:r>
            <a:r>
              <a:rPr lang="en-US" altLang="zh-CN" b="1" dirty="0" err="1" smtClean="0">
                <a:solidFill>
                  <a:srgbClr val="002060"/>
                </a:solidFill>
              </a:rPr>
              <a:t>cubital</a:t>
            </a:r>
            <a:r>
              <a:rPr lang="en-US" altLang="zh-CN" b="1" dirty="0" smtClean="0">
                <a:solidFill>
                  <a:srgbClr val="002060"/>
                </a:solidFill>
              </a:rPr>
              <a:t> vein </a:t>
            </a:r>
            <a:r>
              <a:rPr lang="zh-CN" altLang="en-US" b="1" dirty="0" smtClean="0">
                <a:solidFill>
                  <a:srgbClr val="002060"/>
                </a:solidFill>
              </a:rPr>
              <a:t>）采血增加发生血肿的危险；</a:t>
            </a:r>
          </a:p>
          <a:p>
            <a:pPr eaLnBrk="1" hangingPunct="1">
              <a:lnSpc>
                <a:spcPct val="120000"/>
              </a:lnSpc>
            </a:pPr>
            <a:r>
              <a:rPr lang="zh-CN" altLang="en-US" b="1" dirty="0" smtClean="0">
                <a:solidFill>
                  <a:srgbClr val="002060"/>
                </a:solidFill>
              </a:rPr>
              <a:t>②每只胳膊只能尝试穿刺一次；</a:t>
            </a:r>
          </a:p>
          <a:p>
            <a:pPr eaLnBrk="1" hangingPunct="1">
              <a:lnSpc>
                <a:spcPct val="120000"/>
              </a:lnSpc>
            </a:pPr>
            <a:r>
              <a:rPr lang="zh-CN" altLang="en-US" b="1" dirty="0" smtClean="0">
                <a:solidFill>
                  <a:srgbClr val="002060"/>
                </a:solidFill>
              </a:rPr>
              <a:t>③穿刺时在一个方向进针。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908175" y="188913"/>
            <a:ext cx="6912297" cy="1143000"/>
          </a:xfrm>
        </p:spPr>
        <p:txBody>
          <a:bodyPr/>
          <a:lstStyle/>
          <a:p>
            <a:pPr eaLnBrk="1" hangingPunct="1"/>
            <a:r>
              <a:rPr lang="en-US" altLang="zh-CN" sz="4000" dirty="0" smtClean="0">
                <a:solidFill>
                  <a:srgbClr val="008000"/>
                </a:solidFill>
              </a:rPr>
              <a:t> </a:t>
            </a:r>
            <a:r>
              <a:rPr lang="zh-CN" altLang="en-US" sz="4000" dirty="0" smtClean="0">
                <a:solidFill>
                  <a:srgbClr val="008000"/>
                </a:solidFill>
              </a:rPr>
              <a:t>献血者</a:t>
            </a:r>
            <a:r>
              <a:rPr lang="en-US" altLang="zh-CN" sz="4000" dirty="0" err="1" smtClean="0">
                <a:solidFill>
                  <a:srgbClr val="008000"/>
                </a:solidFill>
              </a:rPr>
              <a:t>Haemovigilance</a:t>
            </a:r>
            <a:r>
              <a:rPr lang="en-US" altLang="zh-CN" sz="4000" dirty="0" smtClean="0">
                <a:solidFill>
                  <a:srgbClr val="008000"/>
                </a:solidFill>
              </a:rPr>
              <a:t> </a:t>
            </a:r>
          </a:p>
        </p:txBody>
      </p:sp>
      <p:sp>
        <p:nvSpPr>
          <p:cNvPr id="33795" name="Rectangle 3"/>
          <p:cNvSpPr>
            <a:spLocks noGrp="1" noChangeArrowheads="1"/>
          </p:cNvSpPr>
          <p:nvPr>
            <p:ph type="body" idx="1"/>
          </p:nvPr>
        </p:nvSpPr>
        <p:spPr>
          <a:xfrm>
            <a:off x="609600" y="2209800"/>
            <a:ext cx="8304213" cy="4027488"/>
          </a:xfrm>
        </p:spPr>
        <p:txBody>
          <a:bodyPr/>
          <a:lstStyle/>
          <a:p>
            <a:pPr eaLnBrk="1" hangingPunct="1">
              <a:lnSpc>
                <a:spcPct val="130000"/>
              </a:lnSpc>
            </a:pPr>
            <a:r>
              <a:rPr lang="zh-CN" altLang="en-US" sz="2400" b="1" smtClean="0">
                <a:solidFill>
                  <a:srgbClr val="0070C0"/>
                </a:solidFill>
              </a:rPr>
              <a:t>献血过程发生血肿或动脉出血，建议采取的措施包括</a:t>
            </a:r>
          </a:p>
          <a:p>
            <a:pPr eaLnBrk="1" hangingPunct="1">
              <a:lnSpc>
                <a:spcPct val="130000"/>
              </a:lnSpc>
            </a:pPr>
            <a:r>
              <a:rPr lang="zh-CN" altLang="en-US" sz="2400" b="1" smtClean="0">
                <a:solidFill>
                  <a:srgbClr val="0070C0"/>
                </a:solidFill>
              </a:rPr>
              <a:t>①停止采血；</a:t>
            </a:r>
          </a:p>
          <a:p>
            <a:pPr eaLnBrk="1" hangingPunct="1">
              <a:lnSpc>
                <a:spcPct val="130000"/>
              </a:lnSpc>
            </a:pPr>
            <a:r>
              <a:rPr lang="zh-CN" altLang="en-US" sz="2400" b="1" smtClean="0">
                <a:solidFill>
                  <a:srgbClr val="0070C0"/>
                </a:solidFill>
              </a:rPr>
              <a:t>②抬高胳膊并压迫穿刺部位；</a:t>
            </a:r>
          </a:p>
          <a:p>
            <a:pPr eaLnBrk="1" hangingPunct="1">
              <a:lnSpc>
                <a:spcPct val="130000"/>
              </a:lnSpc>
            </a:pPr>
            <a:r>
              <a:rPr lang="zh-CN" altLang="en-US" sz="2400" b="1" smtClean="0">
                <a:solidFill>
                  <a:srgbClr val="0070C0"/>
                </a:solidFill>
              </a:rPr>
              <a:t>③手臂应休息几个小时。</a:t>
            </a:r>
          </a:p>
          <a:p>
            <a:pPr eaLnBrk="1" hangingPunct="1">
              <a:lnSpc>
                <a:spcPct val="130000"/>
              </a:lnSpc>
            </a:pPr>
            <a:r>
              <a:rPr lang="zh-CN" altLang="en-US" sz="2400" b="1" smtClean="0">
                <a:solidFill>
                  <a:srgbClr val="0070C0"/>
                </a:solidFill>
              </a:rPr>
              <a:t>④一旦献血者的症状持续超过一个月，应由整形外科医生进行诊治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475657" y="260350"/>
            <a:ext cx="7668344" cy="1143000"/>
          </a:xfrm>
        </p:spPr>
        <p:txBody>
          <a:bodyPr/>
          <a:lstStyle/>
          <a:p>
            <a:pPr eaLnBrk="1" hangingPunct="1"/>
            <a:r>
              <a:rPr lang="en-US" altLang="zh-CN" sz="4000" dirty="0" err="1" smtClean="0">
                <a:solidFill>
                  <a:srgbClr val="008000"/>
                </a:solidFill>
                <a:latin typeface="Baskerville Old Face" pitchFamily="18" charset="0"/>
              </a:rPr>
              <a:t>Haemovigilance</a:t>
            </a:r>
            <a:r>
              <a:rPr lang="en-US" altLang="zh-CN" sz="4000" dirty="0" smtClean="0">
                <a:solidFill>
                  <a:srgbClr val="008000"/>
                </a:solidFill>
              </a:rPr>
              <a:t> </a:t>
            </a:r>
            <a:r>
              <a:rPr lang="zh-CN" altLang="en-US" sz="4000" dirty="0" smtClean="0">
                <a:solidFill>
                  <a:srgbClr val="008000"/>
                </a:solidFill>
              </a:rPr>
              <a:t>工作程序</a:t>
            </a:r>
            <a:endParaRPr lang="en-US" altLang="zh-CN" sz="4000" dirty="0" smtClean="0">
              <a:solidFill>
                <a:srgbClr val="008000"/>
              </a:solidFill>
            </a:endParaRPr>
          </a:p>
        </p:txBody>
      </p:sp>
      <p:sp>
        <p:nvSpPr>
          <p:cNvPr id="34819" name="Rectangle 3"/>
          <p:cNvSpPr>
            <a:spLocks noGrp="1" noChangeArrowheads="1"/>
          </p:cNvSpPr>
          <p:nvPr>
            <p:ph type="body" idx="1"/>
          </p:nvPr>
        </p:nvSpPr>
        <p:spPr>
          <a:xfrm>
            <a:off x="539552" y="1752601"/>
            <a:ext cx="7704856" cy="4052663"/>
          </a:xfrm>
        </p:spPr>
        <p:txBody>
          <a:bodyPr>
            <a:normAutofit fontScale="62500" lnSpcReduction="20000"/>
          </a:bodyPr>
          <a:lstStyle/>
          <a:p>
            <a:pPr eaLnBrk="1" hangingPunct="1">
              <a:lnSpc>
                <a:spcPct val="120000"/>
              </a:lnSpc>
            </a:pPr>
            <a:r>
              <a:rPr lang="en-US" altLang="zh-CN" b="1" dirty="0" err="1" smtClean="0">
                <a:solidFill>
                  <a:srgbClr val="002060"/>
                </a:solidFill>
              </a:rPr>
              <a:t>Haemovigilance</a:t>
            </a:r>
            <a:r>
              <a:rPr lang="zh-CN" altLang="en-US" b="1" dirty="0" smtClean="0">
                <a:solidFill>
                  <a:srgbClr val="002060"/>
                </a:solidFill>
              </a:rPr>
              <a:t>是一个质量过程的控制手段</a:t>
            </a:r>
            <a:r>
              <a:rPr lang="en-US" altLang="zh-CN" b="1" dirty="0" smtClean="0">
                <a:solidFill>
                  <a:srgbClr val="002060"/>
                </a:solidFill>
              </a:rPr>
              <a:t>.</a:t>
            </a:r>
          </a:p>
          <a:p>
            <a:pPr eaLnBrk="1" hangingPunct="1">
              <a:lnSpc>
                <a:spcPct val="120000"/>
              </a:lnSpc>
            </a:pPr>
            <a:r>
              <a:rPr lang="zh-CN" altLang="en-US" b="1" dirty="0" smtClean="0">
                <a:solidFill>
                  <a:srgbClr val="002060"/>
                </a:solidFill>
              </a:rPr>
              <a:t>实施步骤</a:t>
            </a:r>
          </a:p>
          <a:p>
            <a:pPr eaLnBrk="1" hangingPunct="1">
              <a:lnSpc>
                <a:spcPct val="120000"/>
              </a:lnSpc>
            </a:pPr>
            <a:r>
              <a:rPr lang="zh-CN" altLang="en-US" b="1" dirty="0" smtClean="0">
                <a:solidFill>
                  <a:srgbClr val="002060"/>
                </a:solidFill>
              </a:rPr>
              <a:t>①差错识别；</a:t>
            </a:r>
          </a:p>
          <a:p>
            <a:pPr eaLnBrk="1" hangingPunct="1">
              <a:lnSpc>
                <a:spcPct val="120000"/>
              </a:lnSpc>
            </a:pPr>
            <a:r>
              <a:rPr lang="zh-CN" altLang="en-US" b="1" dirty="0" smtClean="0">
                <a:solidFill>
                  <a:srgbClr val="002060"/>
                </a:solidFill>
              </a:rPr>
              <a:t>②依据差错描述的标准分类表，用统一表格报告差错；</a:t>
            </a:r>
          </a:p>
          <a:p>
            <a:pPr eaLnBrk="1" hangingPunct="1">
              <a:lnSpc>
                <a:spcPct val="120000"/>
              </a:lnSpc>
            </a:pPr>
            <a:r>
              <a:rPr lang="zh-CN" altLang="en-US" b="1" dirty="0" smtClean="0">
                <a:solidFill>
                  <a:srgbClr val="002060"/>
                </a:solidFill>
              </a:rPr>
              <a:t>③根据指南收集信息；</a:t>
            </a:r>
          </a:p>
          <a:p>
            <a:pPr eaLnBrk="1" hangingPunct="1">
              <a:lnSpc>
                <a:spcPct val="120000"/>
              </a:lnSpc>
            </a:pPr>
            <a:r>
              <a:rPr lang="zh-CN" altLang="en-US" b="1" dirty="0" smtClean="0">
                <a:solidFill>
                  <a:srgbClr val="002060"/>
                </a:solidFill>
              </a:rPr>
              <a:t>④用预判方案编制数据；</a:t>
            </a:r>
          </a:p>
          <a:p>
            <a:pPr eaLnBrk="1" hangingPunct="1">
              <a:lnSpc>
                <a:spcPct val="120000"/>
              </a:lnSpc>
            </a:pPr>
            <a:r>
              <a:rPr lang="zh-CN" altLang="en-US" b="1" dirty="0" smtClean="0">
                <a:solidFill>
                  <a:srgbClr val="002060"/>
                </a:solidFill>
              </a:rPr>
              <a:t>⑤用认可技术分析数据；</a:t>
            </a:r>
          </a:p>
          <a:p>
            <a:pPr eaLnBrk="1" hangingPunct="1">
              <a:lnSpc>
                <a:spcPct val="120000"/>
              </a:lnSpc>
            </a:pPr>
            <a:r>
              <a:rPr lang="zh-CN" altLang="en-US" b="1" dirty="0" smtClean="0">
                <a:solidFill>
                  <a:srgbClr val="002060"/>
                </a:solidFill>
              </a:rPr>
              <a:t>⑥得出结论并反馈结果，分匿名非责任追究和强制的；</a:t>
            </a:r>
          </a:p>
          <a:p>
            <a:pPr eaLnBrk="1" hangingPunct="1">
              <a:lnSpc>
                <a:spcPct val="120000"/>
              </a:lnSpc>
            </a:pPr>
            <a:r>
              <a:rPr lang="zh-CN" altLang="en-US" b="1" dirty="0" smtClean="0">
                <a:solidFill>
                  <a:srgbClr val="002060"/>
                </a:solidFill>
              </a:rPr>
              <a:t>⑦</a:t>
            </a:r>
            <a:r>
              <a:rPr lang="en-US" altLang="zh-CN" b="1" dirty="0" smtClean="0">
                <a:solidFill>
                  <a:srgbClr val="002060"/>
                </a:solidFill>
              </a:rPr>
              <a:t> ISBT-WP on Automation Data Processing Activities</a:t>
            </a:r>
            <a:r>
              <a:rPr lang="zh-CN" altLang="en-US" b="1" dirty="0" smtClean="0">
                <a:solidFill>
                  <a:srgbClr val="002060"/>
                </a:solidFill>
              </a:rPr>
              <a:t>与</a:t>
            </a:r>
            <a:r>
              <a:rPr lang="en-US" altLang="zh-CN" b="1" dirty="0" smtClean="0">
                <a:solidFill>
                  <a:srgbClr val="002060"/>
                </a:solidFill>
              </a:rPr>
              <a:t>WP-</a:t>
            </a:r>
            <a:r>
              <a:rPr lang="en-US" altLang="zh-CN" b="1" dirty="0" err="1" smtClean="0">
                <a:solidFill>
                  <a:srgbClr val="002060"/>
                </a:solidFill>
              </a:rPr>
              <a:t>Haemovigilance</a:t>
            </a:r>
            <a:r>
              <a:rPr lang="zh-CN" altLang="en-US" b="1" dirty="0" smtClean="0">
                <a:solidFill>
                  <a:srgbClr val="002060"/>
                </a:solidFill>
              </a:rPr>
              <a:t>合作，建立溯源运行机制，实施纠正措施并追踪验证落实情况</a:t>
            </a:r>
          </a:p>
          <a:p>
            <a:pPr eaLnBrk="1" hangingPunct="1">
              <a:lnSpc>
                <a:spcPct val="120000"/>
              </a:lnSpc>
            </a:pPr>
            <a:endParaRPr lang="zh-CN" altLang="en-US" b="1"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p:cNvSpPr>
            <a:spLocks noGrp="1"/>
          </p:cNvSpPr>
          <p:nvPr>
            <p:ph type="title"/>
          </p:nvPr>
        </p:nvSpPr>
        <p:spPr>
          <a:xfrm>
            <a:off x="301625" y="228600"/>
            <a:ext cx="8540750" cy="557213"/>
          </a:xfrm>
        </p:spPr>
        <p:txBody>
          <a:bodyPr/>
          <a:lstStyle/>
          <a:p>
            <a:r>
              <a:rPr lang="fr-FR" altLang="zh-CN" sz="2800" b="1" smtClean="0"/>
              <a:t>Subject of Questionnaire</a:t>
            </a:r>
          </a:p>
        </p:txBody>
      </p:sp>
      <p:graphicFrame>
        <p:nvGraphicFramePr>
          <p:cNvPr id="4" name="Tableau 3"/>
          <p:cNvGraphicFramePr>
            <a:graphicFrameLocks noGrp="1"/>
          </p:cNvGraphicFramePr>
          <p:nvPr/>
        </p:nvGraphicFramePr>
        <p:xfrm>
          <a:off x="0" y="857250"/>
          <a:ext cx="9144000" cy="5843271"/>
        </p:xfrm>
        <a:graphic>
          <a:graphicData uri="http://schemas.openxmlformats.org/drawingml/2006/table">
            <a:tbl>
              <a:tblPr/>
              <a:tblGrid>
                <a:gridCol w="1376363"/>
                <a:gridCol w="1900237"/>
                <a:gridCol w="1871663"/>
                <a:gridCol w="2087562"/>
                <a:gridCol w="1908175"/>
              </a:tblGrid>
              <a:tr h="573088">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rgbClr val="C00000"/>
                          </a:solidFill>
                          <a:effectLst/>
                          <a:latin typeface="Candara" pitchFamily="34" charset="0"/>
                          <a:ea typeface="宋体" pitchFamily="2" charset="-122"/>
                        </a:rPr>
                        <a:t>　</a:t>
                      </a:r>
                      <a:r>
                        <a:rPr kumimoji="0" lang="fr-FR" altLang="zh-CN" sz="1400" b="1" i="0" u="none" strike="noStrike" cap="none" normalizeH="0" baseline="0" smtClean="0">
                          <a:ln>
                            <a:noFill/>
                          </a:ln>
                          <a:solidFill>
                            <a:srgbClr val="C00000"/>
                          </a:solidFill>
                          <a:effectLst/>
                          <a:latin typeface="Candara" pitchFamily="34" charset="0"/>
                          <a:ea typeface="宋体" pitchFamily="2" charset="-122"/>
                        </a:rPr>
                        <a:t>Item</a:t>
                      </a:r>
                      <a:endParaRPr kumimoji="0" lang="fr-FR" altLang="zh-CN" sz="1400" b="1" i="0" u="none" strike="noStrike" cap="none" normalizeH="0" baseline="0" smtClean="0">
                        <a:ln>
                          <a:noFill/>
                        </a:ln>
                        <a:solidFill>
                          <a:srgbClr val="C00000"/>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7E75C"/>
                    </a:solid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C00000"/>
                          </a:solidFill>
                          <a:effectLst/>
                          <a:latin typeface="Candara" pitchFamily="34" charset="0"/>
                          <a:ea typeface="宋体" pitchFamily="2" charset="-122"/>
                        </a:rPr>
                        <a:t>Total No. of subjects</a:t>
                      </a: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7E75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C00000"/>
                          </a:solidFill>
                          <a:effectLst/>
                          <a:latin typeface="Candara" pitchFamily="34" charset="0"/>
                          <a:ea typeface="宋体" pitchFamily="2" charset="-122"/>
                        </a:rPr>
                        <a:t>No.of non blood donors</a:t>
                      </a:r>
                      <a:endParaRPr kumimoji="0" lang="fr-FR" altLang="zh-CN" sz="1400" b="1" i="0" u="none" strike="noStrike" cap="none" normalizeH="0" baseline="0" smtClean="0">
                        <a:ln>
                          <a:noFill/>
                        </a:ln>
                        <a:solidFill>
                          <a:srgbClr val="C00000"/>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7E75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C00000"/>
                          </a:solidFill>
                          <a:effectLst/>
                          <a:latin typeface="Candara" pitchFamily="34" charset="0"/>
                          <a:ea typeface="宋体" pitchFamily="2" charset="-122"/>
                        </a:rPr>
                        <a:t>No. Of blood donors</a:t>
                      </a: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7E75C"/>
                    </a:solidFill>
                  </a:tcPr>
                </a:tc>
              </a:tr>
              <a:tr h="3079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rPr>
                        <a:t>Gender</a:t>
                      </a: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E2F4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rPr>
                        <a:t>Male</a:t>
                      </a: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E2F4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Candara" pitchFamily="34" charset="0"/>
                          <a:ea typeface="宋体" pitchFamily="2" charset="-122"/>
                        </a:rPr>
                        <a:t>919</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E2F4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rPr>
                        <a:t>435</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E2F4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rPr>
                        <a:t>484</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E2F4FF"/>
                    </a:solidFill>
                  </a:tcPr>
                </a:tc>
              </a:tr>
              <a:tr h="32385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E2F4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rPr>
                        <a:t>Female </a:t>
                      </a:r>
                    </a:p>
                  </a:txBody>
                  <a:tcPr marL="68580" marR="68580" marT="0" marB="0" anchor="ctr" horzOverflow="overflow">
                    <a:lnL>
                      <a:noFill/>
                    </a:lnL>
                    <a:lnR>
                      <a:noFill/>
                    </a:lnR>
                    <a:lnT>
                      <a:noFill/>
                    </a:lnT>
                    <a:lnB>
                      <a:noFill/>
                    </a:lnB>
                    <a:lnTlToBr>
                      <a:noFill/>
                    </a:lnTlToBr>
                    <a:lnBlToTr>
                      <a:noFill/>
                    </a:lnBlToTr>
                    <a:solidFill>
                      <a:srgbClr val="E2F4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Candara" pitchFamily="34" charset="0"/>
                          <a:ea typeface="宋体" pitchFamily="2" charset="-122"/>
                        </a:rPr>
                        <a:t>925</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E2F4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rPr>
                        <a:t>540</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E2F4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rPr>
                        <a:t>385</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E2F4FF"/>
                    </a:solidFill>
                  </a:tcPr>
                </a:tc>
              </a:tr>
              <a:tr h="32385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E2F4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chemeClr val="tx1"/>
                          </a:solidFill>
                          <a:effectLst/>
                          <a:latin typeface="Candara" pitchFamily="34" charset="0"/>
                          <a:ea typeface="宋体" pitchFamily="2" charset="-122"/>
                        </a:rPr>
                        <a:t>Absence</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E2F4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Candara" pitchFamily="34" charset="0"/>
                          <a:ea typeface="宋体" pitchFamily="2" charset="-122"/>
                        </a:rPr>
                        <a:t>109</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E2F4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rPr>
                        <a:t>56</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E2F4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rPr>
                        <a:t>53</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E2F4FF"/>
                    </a:solidFill>
                  </a:tcPr>
                </a:tc>
              </a:tr>
              <a:tr h="36195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Education background</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Candara" pitchFamily="34" charset="0"/>
                          <a:ea typeface="宋体" pitchFamily="2" charset="-122"/>
                        </a:rPr>
                        <a:t>Primary  school </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rPr>
                        <a:t>24</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13</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11</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r>
              <a:tr h="32385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Candara" pitchFamily="34" charset="0"/>
                          <a:ea typeface="宋体" pitchFamily="2" charset="-122"/>
                        </a:rPr>
                        <a:t>Secondary school</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rPr>
                        <a:t>374</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229</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145</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r>
              <a:tr h="32385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High middle school</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rPr>
                        <a:t>354</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211</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143</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r>
              <a:tr h="32385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Candara" pitchFamily="34" charset="0"/>
                          <a:ea typeface="宋体" pitchFamily="2" charset="-122"/>
                        </a:rPr>
                        <a:t>Junior college</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rPr>
                        <a:t>317</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159</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158</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r>
              <a:tr h="32385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Candara" pitchFamily="34" charset="0"/>
                          <a:ea typeface="宋体" pitchFamily="2" charset="-122"/>
                        </a:rPr>
                        <a:t>University </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rPr>
                        <a:t>729</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341</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388</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r>
              <a:tr h="32385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Candara" pitchFamily="34" charset="0"/>
                          <a:ea typeface="宋体" pitchFamily="2" charset="-122"/>
                        </a:rPr>
                        <a:t>Master</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rPr>
                        <a:t>114</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51</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63</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r>
              <a:tr h="32385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Candara" pitchFamily="34" charset="0"/>
                          <a:ea typeface="宋体" pitchFamily="2" charset="-122"/>
                        </a:rPr>
                        <a:t>Absence</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rPr>
                        <a:t>41</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27</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14</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r>
              <a:tr h="3079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Candara" pitchFamily="34" charset="0"/>
                          <a:ea typeface="宋体" pitchFamily="2" charset="-122"/>
                        </a:rPr>
                        <a:t>Age(year)</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10-17 </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52</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52</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r>
              <a:tr h="32385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18-25</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926</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511</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415</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r>
              <a:tr h="32385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26-35</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524</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253</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271</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r>
              <a:tr h="32385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36-45</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273</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144</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129</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r>
              <a:tr h="32385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46-55</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152</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67</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85</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r>
              <a:tr h="34131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rgbClr val="000000"/>
                          </a:solidFill>
                          <a:effectLst/>
                          <a:latin typeface="Candara" pitchFamily="34" charset="0"/>
                          <a:ea typeface="宋体" pitchFamily="2" charset="-122"/>
                        </a:rPr>
                        <a:t>　</a:t>
                      </a:r>
                      <a:endParaRPr kumimoji="0" lang="fr-FR"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56-65</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26</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10</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00"/>
                          </a:solidFill>
                          <a:effectLst/>
                          <a:latin typeface="Candara" pitchFamily="34" charset="0"/>
                          <a:ea typeface="宋体" pitchFamily="2" charset="-122"/>
                          <a:cs typeface="Times New Roman" pitchFamily="18" charset="0"/>
                        </a:rPr>
                        <a:t>16</a:t>
                      </a:r>
                      <a:endParaRPr kumimoji="0" lang="fr-FR" altLang="zh-CN" sz="1400" b="1" i="0" u="none" strike="noStrike" cap="none" normalizeH="0" baseline="0" smtClean="0">
                        <a:ln>
                          <a:noFill/>
                        </a:ln>
                        <a:solidFill>
                          <a:schemeClr val="tx1"/>
                        </a:solidFill>
                        <a:effectLst/>
                        <a:latin typeface="Candara"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C2"/>
                    </a:solidFill>
                  </a:tcPr>
                </a:tc>
              </a:tr>
            </a:tbl>
          </a:graphicData>
        </a:graphic>
      </p:graphicFrame>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p:cNvSpPr>
            <a:spLocks noGrp="1"/>
          </p:cNvSpPr>
          <p:nvPr>
            <p:ph type="title"/>
          </p:nvPr>
        </p:nvSpPr>
        <p:spPr>
          <a:xfrm>
            <a:off x="323850" y="692150"/>
            <a:ext cx="8540750" cy="985838"/>
          </a:xfrm>
        </p:spPr>
        <p:txBody>
          <a:bodyPr>
            <a:normAutofit fontScale="90000"/>
          </a:bodyPr>
          <a:lstStyle/>
          <a:p>
            <a:pPr>
              <a:lnSpc>
                <a:spcPct val="150000"/>
              </a:lnSpc>
            </a:pPr>
            <a:r>
              <a:rPr lang="en-US" altLang="zh-CN" sz="2000" b="1" smtClean="0"/>
              <a:t>Results (1):   Personalities and </a:t>
            </a:r>
            <a:r>
              <a:rPr lang="fr-FR" altLang="zh-CN" sz="2000" b="1" smtClean="0">
                <a:latin typeface="Arial Narrow" pitchFamily="34" charset="0"/>
              </a:rPr>
              <a:t>Blood Donation Knowlegement  Between  Blood  Donors and Non-Blood Donors</a:t>
            </a:r>
            <a:r>
              <a:rPr lang="fr-FR" altLang="zh-CN" sz="2800" b="1" smtClean="0">
                <a:latin typeface="Arial Narrow" pitchFamily="34" charset="0"/>
                <a:cs typeface="Times New Roman" pitchFamily="18" charset="0"/>
              </a:rPr>
              <a:t/>
            </a:r>
            <a:br>
              <a:rPr lang="fr-FR" altLang="zh-CN" sz="2800" b="1" smtClean="0">
                <a:latin typeface="Arial Narrow" pitchFamily="34" charset="0"/>
                <a:cs typeface="Times New Roman" pitchFamily="18" charset="0"/>
              </a:rPr>
            </a:br>
            <a:r>
              <a:rPr lang="en-US" altLang="zh-CN" sz="2800" smtClean="0"/>
              <a:t>    </a:t>
            </a:r>
            <a:endParaRPr lang="fr-FR" altLang="zh-CN" sz="2800" smtClean="0"/>
          </a:p>
        </p:txBody>
      </p:sp>
      <p:sp>
        <p:nvSpPr>
          <p:cNvPr id="15363" name="Espace réservé du contenu 2"/>
          <p:cNvSpPr>
            <a:spLocks noGrp="1"/>
          </p:cNvSpPr>
          <p:nvPr>
            <p:ph sz="half" idx="1"/>
          </p:nvPr>
        </p:nvSpPr>
        <p:spPr>
          <a:xfrm>
            <a:off x="250825" y="5084763"/>
            <a:ext cx="8642350" cy="1512887"/>
          </a:xfrm>
        </p:spPr>
        <p:txBody>
          <a:bodyPr/>
          <a:lstStyle/>
          <a:p>
            <a:pPr>
              <a:lnSpc>
                <a:spcPct val="150000"/>
              </a:lnSpc>
              <a:buFont typeface="Wingdings" pitchFamily="2" charset="2"/>
              <a:buNone/>
            </a:pPr>
            <a:r>
              <a:rPr lang="en-US" altLang="zh-CN" sz="1400" b="1" smtClean="0"/>
              <a:t>*independent sample T tests</a:t>
            </a:r>
          </a:p>
          <a:p>
            <a:pPr>
              <a:buFont typeface="Wingdings" pitchFamily="2" charset="2"/>
              <a:buNone/>
            </a:pPr>
            <a:r>
              <a:rPr lang="en-US" altLang="zh-CN" sz="1400" b="1" smtClean="0"/>
              <a:t>compared with non-donors</a:t>
            </a:r>
          </a:p>
          <a:p>
            <a:pPr>
              <a:buFont typeface="Wingdings" pitchFamily="2" charset="2"/>
              <a:buNone/>
            </a:pPr>
            <a:r>
              <a:rPr lang="en-US" altLang="zh-CN" sz="1400" b="1" smtClean="0"/>
              <a:t>donors obtained  a higher score with extraversion, agreeableness and conscientiousness, but a lower score with neuroticism and reported higher level of  blood donation knowlegement</a:t>
            </a:r>
            <a:endParaRPr lang="fr-FR" altLang="zh-CN" sz="1400" b="1" smtClean="0"/>
          </a:p>
          <a:p>
            <a:pPr>
              <a:buFont typeface="Wingdings" pitchFamily="2" charset="2"/>
              <a:buNone/>
            </a:pPr>
            <a:endParaRPr lang="fr-FR" altLang="zh-CN" smtClean="0"/>
          </a:p>
        </p:txBody>
      </p:sp>
      <p:graphicFrame>
        <p:nvGraphicFramePr>
          <p:cNvPr id="5" name="Tableau 4"/>
          <p:cNvGraphicFramePr>
            <a:graphicFrameLocks noGrp="1"/>
          </p:cNvGraphicFramePr>
          <p:nvPr/>
        </p:nvGraphicFramePr>
        <p:xfrm>
          <a:off x="0" y="1844675"/>
          <a:ext cx="9144000" cy="3240088"/>
        </p:xfrm>
        <a:graphic>
          <a:graphicData uri="http://schemas.openxmlformats.org/drawingml/2006/table">
            <a:tbl>
              <a:tblPr/>
              <a:tblGrid>
                <a:gridCol w="1076325"/>
                <a:gridCol w="766763"/>
                <a:gridCol w="1106487"/>
                <a:gridCol w="1031875"/>
                <a:gridCol w="1236663"/>
                <a:gridCol w="1220787"/>
                <a:gridCol w="1231900"/>
                <a:gridCol w="1473200"/>
              </a:tblGrid>
              <a:tr h="7953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Arial Narrow" pitchFamily="34" charset="0"/>
                          <a:ea typeface="宋体" pitchFamily="2" charset="-122"/>
                          <a:cs typeface="Times New Roman" pitchFamily="18" charset="0"/>
                        </a:rPr>
                        <a:t>Subject</a:t>
                      </a:r>
                      <a:endParaRPr kumimoji="0" lang="fr-FR" altLang="zh-CN" sz="14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altLang="zh-CN" sz="1400" b="1" i="0" u="none" strike="noStrike" cap="none" normalizeH="0" baseline="0" smtClean="0">
                        <a:ln>
                          <a:noFill/>
                        </a:ln>
                        <a:solidFill>
                          <a:srgbClr val="000000"/>
                        </a:solidFill>
                        <a:effectLst/>
                        <a:latin typeface="Arial Narrow" pitchFamily="34"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Arial Narrow" pitchFamily="34" charset="0"/>
                          <a:ea typeface="宋体" pitchFamily="2" charset="-122"/>
                          <a:cs typeface="Times New Roman" pitchFamily="18" charset="0"/>
                        </a:rPr>
                        <a:t>No.  </a:t>
                      </a:r>
                      <a:endParaRPr kumimoji="0" lang="fr-FR" altLang="zh-CN" sz="14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1" i="0" u="none" strike="noStrike" cap="none" normalizeH="0" baseline="0" smtClean="0">
                        <a:ln>
                          <a:noFill/>
                        </a:ln>
                        <a:solidFill>
                          <a:schemeClr val="tx1"/>
                        </a:solidFill>
                        <a:effectLst/>
                        <a:latin typeface="Arial Narrow"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Narrow" pitchFamily="34" charset="0"/>
                          <a:ea typeface="宋体" pitchFamily="2" charset="-122"/>
                        </a:rPr>
                        <a:t>Extraver-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Narrow" pitchFamily="34" charset="0"/>
                          <a:ea typeface="宋体" pitchFamily="2" charset="-122"/>
                        </a:rPr>
                        <a:t>sion</a:t>
                      </a:r>
                      <a:endParaRPr kumimoji="0" lang="fr-FR" altLang="zh-CN" sz="14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Narrow" pitchFamily="34" charset="0"/>
                          <a:ea typeface="宋体" pitchFamily="2" charset="-122"/>
                        </a:rPr>
                        <a:t>Agreeable-ness</a:t>
                      </a:r>
                      <a:endParaRPr kumimoji="0" lang="fr-FR" altLang="zh-CN" sz="14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Narrow" pitchFamily="34" charset="0"/>
                          <a:ea typeface="宋体" pitchFamily="2" charset="-122"/>
                        </a:rPr>
                        <a:t>Conscientious-ness</a:t>
                      </a:r>
                      <a:endParaRPr kumimoji="0" lang="fr-FR" altLang="zh-CN" sz="14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Narrow" pitchFamily="34" charset="0"/>
                          <a:ea typeface="宋体" pitchFamily="2" charset="-122"/>
                        </a:rPr>
                        <a:t>Neuroticism</a:t>
                      </a:r>
                      <a:endParaRPr kumimoji="0" lang="fr-FR" altLang="zh-CN" sz="14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Arial Narrow" pitchFamily="34" charset="0"/>
                          <a:ea typeface="宋体" pitchFamily="2" charset="-122"/>
                        </a:rPr>
                        <a:t>Opening</a:t>
                      </a:r>
                      <a:endParaRPr kumimoji="0" lang="fr-FR" altLang="zh-CN" sz="14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Arial Narrow" pitchFamily="34" charset="0"/>
                          <a:ea typeface="宋体" pitchFamily="2" charset="-122"/>
                        </a:rPr>
                        <a:t>Blood donation knowlege</a:t>
                      </a:r>
                      <a:endParaRPr kumimoji="0" lang="fr-FR" altLang="zh-CN" sz="14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r>
              <a:tr h="736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Arial Narrow" pitchFamily="34" charset="0"/>
                          <a:ea typeface="宋体" pitchFamily="2" charset="-122"/>
                        </a:rPr>
                        <a:t>Blood donor</a:t>
                      </a:r>
                      <a:endParaRPr kumimoji="0" lang="fr-FR" altLang="zh-CN" sz="14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922</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600" b="1" i="0" u="none" strike="noStrike" cap="none" normalizeH="0" baseline="0" smtClean="0">
                        <a:ln>
                          <a:noFill/>
                        </a:ln>
                        <a:solidFill>
                          <a:srgbClr val="000000"/>
                        </a:solidFill>
                        <a:effectLst/>
                        <a:latin typeface="Arial Narrow" pitchFamily="34"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cs typeface="Times New Roman" pitchFamily="18" charset="0"/>
                        </a:rPr>
                        <a:t>3.5±0.55</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3.8</a:t>
                      </a:r>
                      <a:r>
                        <a:rPr kumimoji="0" lang="zh-CN" altLang="zh-CN" sz="1600" b="1" i="0" u="none" strike="noStrike" cap="none" normalizeH="0" baseline="0" smtClean="0">
                          <a:ln>
                            <a:noFill/>
                          </a:ln>
                          <a:solidFill>
                            <a:srgbClr val="000000"/>
                          </a:solidFill>
                          <a:effectLst/>
                          <a:latin typeface="Arial Narrow" pitchFamily="34" charset="0"/>
                          <a:ea typeface="宋体" pitchFamily="2" charset="-122"/>
                        </a:rPr>
                        <a:t>±</a:t>
                      </a: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0.49</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3.6</a:t>
                      </a:r>
                      <a:r>
                        <a:rPr kumimoji="0" lang="zh-CN" altLang="zh-CN" sz="1600" b="1" i="0" u="none" strike="noStrike" cap="none" normalizeH="0" baseline="0" smtClean="0">
                          <a:ln>
                            <a:noFill/>
                          </a:ln>
                          <a:solidFill>
                            <a:srgbClr val="000000"/>
                          </a:solidFill>
                          <a:effectLst/>
                          <a:latin typeface="Arial Narrow" pitchFamily="34" charset="0"/>
                          <a:ea typeface="宋体" pitchFamily="2" charset="-122"/>
                        </a:rPr>
                        <a:t>±</a:t>
                      </a: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0.57</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2.5</a:t>
                      </a:r>
                      <a:r>
                        <a:rPr kumimoji="0" lang="zh-CN" altLang="zh-CN" sz="1600" b="1" i="0" u="none" strike="noStrike" cap="none" normalizeH="0" baseline="0" smtClean="0">
                          <a:ln>
                            <a:noFill/>
                          </a:ln>
                          <a:solidFill>
                            <a:srgbClr val="000000"/>
                          </a:solidFill>
                          <a:effectLst/>
                          <a:latin typeface="Arial Narrow" pitchFamily="34" charset="0"/>
                          <a:ea typeface="宋体" pitchFamily="2" charset="-122"/>
                        </a:rPr>
                        <a:t>±</a:t>
                      </a: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0.57</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3.4</a:t>
                      </a:r>
                      <a:r>
                        <a:rPr kumimoji="0" lang="zh-CN" altLang="zh-CN" sz="1600" b="1" i="0" u="none" strike="noStrike" cap="none" normalizeH="0" baseline="0" smtClean="0">
                          <a:ln>
                            <a:noFill/>
                          </a:ln>
                          <a:solidFill>
                            <a:srgbClr val="000000"/>
                          </a:solidFill>
                          <a:effectLst/>
                          <a:latin typeface="Arial Narrow" pitchFamily="34" charset="0"/>
                          <a:ea typeface="宋体" pitchFamily="2" charset="-122"/>
                        </a:rPr>
                        <a:t>±</a:t>
                      </a: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0.53</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8.5</a:t>
                      </a:r>
                      <a:r>
                        <a:rPr kumimoji="0" lang="zh-CN" altLang="zh-CN" sz="1600" b="1" i="0" u="none" strike="noStrike" cap="none" normalizeH="0" baseline="0" smtClean="0">
                          <a:ln>
                            <a:noFill/>
                          </a:ln>
                          <a:solidFill>
                            <a:srgbClr val="000000"/>
                          </a:solidFill>
                          <a:effectLst/>
                          <a:latin typeface="Arial Narrow" pitchFamily="34" charset="0"/>
                          <a:ea typeface="宋体" pitchFamily="2" charset="-122"/>
                        </a:rPr>
                        <a:t>±</a:t>
                      </a: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1.77</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chemeClr val="accent1"/>
                    </a:solidFill>
                  </a:tcPr>
                </a:tc>
              </a:tr>
              <a:tr h="8445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rgbClr val="000000"/>
                          </a:solidFill>
                          <a:effectLst/>
                          <a:latin typeface="Arial Narrow" pitchFamily="34" charset="0"/>
                          <a:ea typeface="宋体" pitchFamily="2" charset="-122"/>
                        </a:rPr>
                        <a:t>Non blood donor</a:t>
                      </a:r>
                      <a:endParaRPr kumimoji="0" lang="fr-FR" altLang="zh-CN" sz="14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1031</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600" b="1" i="0" u="none" strike="noStrike" cap="none" normalizeH="0" baseline="0" smtClean="0">
                        <a:ln>
                          <a:noFill/>
                        </a:ln>
                        <a:solidFill>
                          <a:srgbClr val="000000"/>
                        </a:solidFill>
                        <a:effectLst/>
                        <a:latin typeface="Arial Narrow" pitchFamily="34"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cs typeface="Times New Roman" pitchFamily="18" charset="0"/>
                        </a:rPr>
                        <a:t>3.4±0.54</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3.7</a:t>
                      </a:r>
                      <a:r>
                        <a:rPr kumimoji="0" lang="zh-CN" altLang="zh-CN" sz="1600" b="1" i="0" u="none" strike="noStrike" cap="none" normalizeH="0" baseline="0" smtClean="0">
                          <a:ln>
                            <a:noFill/>
                          </a:ln>
                          <a:solidFill>
                            <a:srgbClr val="000000"/>
                          </a:solidFill>
                          <a:effectLst/>
                          <a:latin typeface="Arial Narrow" pitchFamily="34" charset="0"/>
                          <a:ea typeface="宋体" pitchFamily="2" charset="-122"/>
                        </a:rPr>
                        <a:t>±</a:t>
                      </a: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0.53</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3.5</a:t>
                      </a:r>
                      <a:r>
                        <a:rPr kumimoji="0" lang="zh-CN" altLang="zh-CN" sz="1600" b="1" i="0" u="none" strike="noStrike" cap="none" normalizeH="0" baseline="0" smtClean="0">
                          <a:ln>
                            <a:noFill/>
                          </a:ln>
                          <a:solidFill>
                            <a:srgbClr val="000000"/>
                          </a:solidFill>
                          <a:effectLst/>
                          <a:latin typeface="Arial Narrow" pitchFamily="34" charset="0"/>
                          <a:ea typeface="宋体" pitchFamily="2" charset="-122"/>
                        </a:rPr>
                        <a:t>±</a:t>
                      </a: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0.56</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2.6</a:t>
                      </a:r>
                      <a:r>
                        <a:rPr kumimoji="0" lang="zh-CN" altLang="zh-CN" sz="1600" b="1" i="0" u="none" strike="noStrike" cap="none" normalizeH="0" baseline="0" smtClean="0">
                          <a:ln>
                            <a:noFill/>
                          </a:ln>
                          <a:solidFill>
                            <a:srgbClr val="000000"/>
                          </a:solidFill>
                          <a:effectLst/>
                          <a:latin typeface="Arial Narrow" pitchFamily="34" charset="0"/>
                          <a:ea typeface="宋体" pitchFamily="2" charset="-122"/>
                        </a:rPr>
                        <a:t>±</a:t>
                      </a: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0.57</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3.4</a:t>
                      </a:r>
                      <a:r>
                        <a:rPr kumimoji="0" lang="zh-CN" altLang="zh-CN" sz="1600" b="1" i="0" u="none" strike="noStrike" cap="none" normalizeH="0" baseline="0" smtClean="0">
                          <a:ln>
                            <a:noFill/>
                          </a:ln>
                          <a:solidFill>
                            <a:srgbClr val="000000"/>
                          </a:solidFill>
                          <a:effectLst/>
                          <a:latin typeface="Arial Narrow" pitchFamily="34" charset="0"/>
                          <a:ea typeface="宋体" pitchFamily="2" charset="-122"/>
                        </a:rPr>
                        <a:t>±</a:t>
                      </a: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0.51</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7.1</a:t>
                      </a:r>
                      <a:r>
                        <a:rPr kumimoji="0" lang="zh-CN" altLang="zh-CN" sz="1600" b="1" i="0" u="none" strike="noStrike" cap="none" normalizeH="0" baseline="0" smtClean="0">
                          <a:ln>
                            <a:noFill/>
                          </a:ln>
                          <a:solidFill>
                            <a:srgbClr val="000000"/>
                          </a:solidFill>
                          <a:effectLst/>
                          <a:latin typeface="Arial Narrow" pitchFamily="34" charset="0"/>
                          <a:ea typeface="宋体" pitchFamily="2" charset="-122"/>
                        </a:rPr>
                        <a:t>±</a:t>
                      </a:r>
                      <a:r>
                        <a:rPr kumimoji="0" lang="en-US" altLang="zh-CN" sz="1600" b="1" i="0" u="none" strike="noStrike" cap="none" normalizeH="0" baseline="0" smtClean="0">
                          <a:ln>
                            <a:noFill/>
                          </a:ln>
                          <a:solidFill>
                            <a:srgbClr val="000000"/>
                          </a:solidFill>
                          <a:effectLst/>
                          <a:latin typeface="Arial Narrow" pitchFamily="34" charset="0"/>
                          <a:ea typeface="宋体" pitchFamily="2" charset="-122"/>
                        </a:rPr>
                        <a:t>2.1</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chemeClr val="accent1"/>
                    </a:solidFill>
                  </a:tcPr>
                </a:tc>
              </a:tr>
              <a:tr h="863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rPr>
                        <a:t>P value*</a:t>
                      </a: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600" b="1" i="0" u="none" strike="noStrike" cap="none" normalizeH="0" baseline="0" smtClean="0">
                        <a:ln>
                          <a:noFill/>
                        </a:ln>
                        <a:solidFill>
                          <a:schemeClr val="tx1"/>
                        </a:solidFill>
                        <a:effectLst/>
                        <a:latin typeface="Arial Narrow"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Narrow" pitchFamily="34" charset="0"/>
                          <a:ea typeface="宋体" pitchFamily="2" charset="-122"/>
                        </a:rPr>
                        <a:t>&lt;0.05</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Narrow" pitchFamily="34" charset="0"/>
                          <a:ea typeface="宋体" pitchFamily="2" charset="-122"/>
                        </a:rPr>
                        <a:t>&lt;0.05</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Narrow" pitchFamily="34" charset="0"/>
                          <a:ea typeface="宋体" pitchFamily="2" charset="-122"/>
                        </a:rPr>
                        <a:t>&lt;0.05</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Narrow" pitchFamily="34" charset="0"/>
                          <a:ea typeface="宋体" pitchFamily="2" charset="-122"/>
                        </a:rPr>
                        <a:t>&lt;0.05</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Narrow" pitchFamily="34" charset="0"/>
                          <a:ea typeface="宋体" pitchFamily="2" charset="-122"/>
                        </a:rPr>
                        <a:t>›0.05</a:t>
                      </a:r>
                      <a:endParaRPr kumimoji="0" lang="fr-FR" altLang="zh-CN" sz="1600" b="1" i="0" u="none" strike="noStrike" cap="none" normalizeH="0" baseline="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tx1"/>
                          </a:solidFill>
                          <a:effectLst/>
                          <a:latin typeface="Arial Narrow" pitchFamily="34" charset="0"/>
                          <a:ea typeface="宋体" pitchFamily="2" charset="-122"/>
                        </a:rPr>
                        <a:t>&lt;0.05</a:t>
                      </a:r>
                      <a:endParaRPr kumimoji="0" lang="fr-FR" altLang="zh-CN" sz="1600" b="1" i="0" u="none" strike="noStrike" cap="none" normalizeH="0" baseline="0" dirty="0" smtClean="0">
                        <a:ln>
                          <a:noFill/>
                        </a:ln>
                        <a:solidFill>
                          <a:schemeClr val="tx1"/>
                        </a:solidFill>
                        <a:effectLst/>
                        <a:latin typeface="Arial Narrow"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bl>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APBN</a:t>
            </a:r>
            <a:r>
              <a:rPr lang="zh-CN" altLang="en-US" dirty="0" smtClean="0">
                <a:latin typeface="隶书" pitchFamily="49" charset="-122"/>
                <a:ea typeface="隶书" pitchFamily="49" charset="-122"/>
              </a:rPr>
              <a:t>范围和目标</a:t>
            </a:r>
            <a:endParaRPr lang="zh-CN" altLang="en-US" dirty="0">
              <a:latin typeface="隶书" pitchFamily="49" charset="-122"/>
              <a:ea typeface="隶书" pitchFamily="49" charset="-122"/>
            </a:endParaRPr>
          </a:p>
        </p:txBody>
      </p:sp>
      <p:sp>
        <p:nvSpPr>
          <p:cNvPr id="3" name="内容占位符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2" cstate="print"/>
          <a:srcRect/>
          <a:stretch>
            <a:fillRect/>
          </a:stretch>
        </p:blipFill>
        <p:spPr bwMode="auto">
          <a:xfrm>
            <a:off x="0" y="1772816"/>
            <a:ext cx="9097678" cy="4918562"/>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p:cNvSpPr>
            <a:spLocks noGrp="1"/>
          </p:cNvSpPr>
          <p:nvPr>
            <p:ph type="title"/>
          </p:nvPr>
        </p:nvSpPr>
        <p:spPr>
          <a:xfrm>
            <a:off x="357188" y="228600"/>
            <a:ext cx="8485187" cy="842963"/>
          </a:xfrm>
        </p:spPr>
        <p:txBody>
          <a:bodyPr/>
          <a:lstStyle/>
          <a:p>
            <a:r>
              <a:rPr lang="en-US" altLang="zh-CN" sz="2400" b="1" smtClean="0"/>
              <a:t>Results(2):   Motivator of Blood Donation</a:t>
            </a:r>
            <a:endParaRPr lang="fr-FR" altLang="zh-CN" sz="2400" b="1" smtClean="0"/>
          </a:p>
        </p:txBody>
      </p:sp>
      <p:sp>
        <p:nvSpPr>
          <p:cNvPr id="16387" name="Espace réservé du contenu 2"/>
          <p:cNvSpPr>
            <a:spLocks noGrp="1"/>
          </p:cNvSpPr>
          <p:nvPr>
            <p:ph sz="half" idx="1"/>
          </p:nvPr>
        </p:nvSpPr>
        <p:spPr>
          <a:xfrm>
            <a:off x="142875" y="4868863"/>
            <a:ext cx="8842375" cy="1746250"/>
          </a:xfrm>
        </p:spPr>
        <p:txBody>
          <a:bodyPr/>
          <a:lstStyle/>
          <a:p>
            <a:pPr>
              <a:lnSpc>
                <a:spcPct val="150000"/>
              </a:lnSpc>
            </a:pPr>
            <a:r>
              <a:rPr lang="zh-CN" altLang="en-US" sz="1400" b="1" baseline="30000" smtClean="0"/>
              <a:t>*</a:t>
            </a:r>
            <a:r>
              <a:rPr lang="en-US" altLang="zh-CN" sz="1400" b="1" smtClean="0"/>
              <a:t>p&lt;0.05</a:t>
            </a:r>
            <a:r>
              <a:rPr lang="zh-CN" altLang="fr-FR" sz="1400" b="1" smtClean="0"/>
              <a:t>，</a:t>
            </a:r>
            <a:r>
              <a:rPr lang="zh-CN" altLang="en-US" sz="1400" b="1" baseline="30000" smtClean="0"/>
              <a:t>**</a:t>
            </a:r>
            <a:r>
              <a:rPr lang="en-US" altLang="zh-CN" sz="1400" b="1" smtClean="0"/>
              <a:t>p&lt;0.01</a:t>
            </a:r>
            <a:endParaRPr lang="fr-FR" altLang="zh-CN" sz="1400" b="1" smtClean="0"/>
          </a:p>
          <a:p>
            <a:pPr>
              <a:lnSpc>
                <a:spcPct val="150000"/>
              </a:lnSpc>
            </a:pPr>
            <a:r>
              <a:rPr lang="fr-FR" altLang="zh-CN" sz="1400" b="1" smtClean="0"/>
              <a:t>The four factors of motivation for blood donation are indepensible. </a:t>
            </a:r>
          </a:p>
          <a:p>
            <a:pPr>
              <a:lnSpc>
                <a:spcPct val="150000"/>
              </a:lnSpc>
            </a:pPr>
            <a:r>
              <a:rPr lang="fr-FR" altLang="zh-CN" sz="1400" b="1" smtClean="0"/>
              <a:t>Altruism ,benevolence and hedonism are positive correlation with blood donation </a:t>
            </a:r>
            <a:r>
              <a:rPr lang="en-US" altLang="zh-CN" sz="1400" b="1" smtClean="0"/>
              <a:t>(p&lt;0.01)</a:t>
            </a:r>
            <a:r>
              <a:rPr lang="zh-CN" altLang="fr-FR" sz="1400" b="1" smtClean="0"/>
              <a:t> </a:t>
            </a:r>
            <a:r>
              <a:rPr lang="fr-FR" altLang="zh-CN" sz="1400" b="1" smtClean="0"/>
              <a:t>and the correlation coefficient of benevolence is the highest </a:t>
            </a:r>
            <a:r>
              <a:rPr lang="en-US" altLang="zh-CN" sz="1400" b="1" smtClean="0"/>
              <a:t>0.37</a:t>
            </a:r>
            <a:r>
              <a:rPr lang="zh-CN" altLang="fr-FR" sz="1400" b="1" smtClean="0"/>
              <a:t>。</a:t>
            </a:r>
            <a:endParaRPr lang="fr-FR" sz="1400" b="1" smtClean="0"/>
          </a:p>
        </p:txBody>
      </p:sp>
      <p:graphicFrame>
        <p:nvGraphicFramePr>
          <p:cNvPr id="4" name="Tableau 3"/>
          <p:cNvGraphicFramePr>
            <a:graphicFrameLocks noGrp="1"/>
          </p:cNvGraphicFramePr>
          <p:nvPr/>
        </p:nvGraphicFramePr>
        <p:xfrm>
          <a:off x="0" y="1125538"/>
          <a:ext cx="9144000" cy="3714750"/>
        </p:xfrm>
        <a:graphic>
          <a:graphicData uri="http://schemas.openxmlformats.org/drawingml/2006/table">
            <a:tbl>
              <a:tblPr/>
              <a:tblGrid>
                <a:gridCol w="1882775"/>
                <a:gridCol w="1452563"/>
                <a:gridCol w="1452562"/>
                <a:gridCol w="1452563"/>
                <a:gridCol w="1450975"/>
                <a:gridCol w="1452562"/>
              </a:tblGrid>
              <a:tr h="619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zh-CN" sz="1400" b="1" i="0" u="none" strike="noStrike" cap="none" normalizeH="0" baseline="0" smtClean="0">
                          <a:ln>
                            <a:noFill/>
                          </a:ln>
                          <a:solidFill>
                            <a:schemeClr val="tx1"/>
                          </a:solidFill>
                          <a:effectLst/>
                          <a:latin typeface="Arial" pitchFamily="34" charset="0"/>
                          <a:ea typeface="宋体" pitchFamily="2" charset="-122"/>
                        </a:rPr>
                        <a:t>Correlation Matrix </a:t>
                      </a:r>
                      <a:endParaRPr kumimoji="0" lang="zh-CN" altLang="zh-CN" sz="1400" b="1" i="0" u="none" strike="noStrike" cap="none" normalizeH="0" baseline="0" smtClean="0">
                        <a:ln>
                          <a:noFill/>
                        </a:ln>
                        <a:solidFill>
                          <a:schemeClr val="tx1"/>
                        </a:solidFill>
                        <a:effectLst/>
                        <a:latin typeface="宋体" pitchFamily="2" charset="-122"/>
                        <a:ea typeface="宋体" pitchFamily="2" charset="-122"/>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Motivation</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Altruism</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Benevolence</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Hedonism</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Kinship</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r>
              <a:tr h="619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Motivation</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1</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C2"/>
                    </a:solidFill>
                  </a:tcPr>
                </a:tc>
              </a:tr>
              <a:tr h="619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Altruism</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0.09</a:t>
                      </a:r>
                      <a:r>
                        <a:rPr kumimoji="0" lang="en-US" altLang="zh-CN" sz="1400" b="1" i="0" u="none" strike="noStrike" cap="none" normalizeH="0" baseline="30000" smtClean="0">
                          <a:ln>
                            <a:noFill/>
                          </a:ln>
                          <a:solidFill>
                            <a:schemeClr val="tx1"/>
                          </a:solidFill>
                          <a:effectLst/>
                          <a:latin typeface="宋体" pitchFamily="2" charset="-122"/>
                          <a:ea typeface="宋体" pitchFamily="2" charset="-122"/>
                        </a:rPr>
                        <a:t>**</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1</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r>
              <a:tr h="619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Benevolence</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0.37</a:t>
                      </a:r>
                      <a:r>
                        <a:rPr kumimoji="0" lang="en-US" altLang="zh-CN" sz="1400" b="1" i="0" u="none" strike="noStrike" cap="none" normalizeH="0" baseline="30000" smtClean="0">
                          <a:ln>
                            <a:noFill/>
                          </a:ln>
                          <a:solidFill>
                            <a:schemeClr val="tx1"/>
                          </a:solidFill>
                          <a:effectLst/>
                          <a:latin typeface="宋体" pitchFamily="2" charset="-122"/>
                          <a:ea typeface="宋体" pitchFamily="2" charset="-122"/>
                        </a:rPr>
                        <a:t>**</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1</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r>
              <a:tr h="619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Hedonism</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0.06</a:t>
                      </a:r>
                      <a:r>
                        <a:rPr kumimoji="0" lang="en-US" altLang="zh-CN" sz="1400" b="1" i="0" u="none" strike="noStrike" cap="none" normalizeH="0" baseline="30000" smtClean="0">
                          <a:ln>
                            <a:noFill/>
                          </a:ln>
                          <a:solidFill>
                            <a:schemeClr val="tx1"/>
                          </a:solidFill>
                          <a:effectLst/>
                          <a:latin typeface="宋体" pitchFamily="2" charset="-122"/>
                          <a:ea typeface="宋体" pitchFamily="2" charset="-122"/>
                        </a:rPr>
                        <a:t>*</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1</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smtClean="0">
                        <a:ln>
                          <a:noFill/>
                        </a:ln>
                        <a:solidFill>
                          <a:schemeClr val="tx1"/>
                        </a:solidFill>
                        <a:effectLst/>
                        <a:latin typeface="宋体" pitchFamily="2" charset="-122"/>
                        <a:ea typeface="宋体" pitchFamily="2" charset="-122"/>
                      </a:endParaRPr>
                    </a:p>
                  </a:txBody>
                  <a:tcPr marL="68580" marR="68580" marT="0" marB="0" anchor="ctr" horzOverflow="overflow">
                    <a:lnL>
                      <a:noFill/>
                    </a:lnL>
                    <a:lnR>
                      <a:noFill/>
                    </a:lnR>
                    <a:lnT>
                      <a:noFill/>
                    </a:lnT>
                    <a:lnB>
                      <a:noFill/>
                    </a:lnB>
                    <a:lnTlToBr>
                      <a:noFill/>
                    </a:lnTlToBr>
                    <a:lnBlToTr>
                      <a:noFill/>
                    </a:lnBlToTr>
                    <a:solidFill>
                      <a:srgbClr val="FFFFC2"/>
                    </a:solidFill>
                  </a:tcPr>
                </a:tc>
              </a:tr>
              <a:tr h="619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Kinship</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B8B8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C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宋体" pitchFamily="2" charset="-122"/>
                          <a:ea typeface="宋体" pitchFamily="2" charset="-122"/>
                        </a:rPr>
                        <a:t>1</a:t>
                      </a:r>
                      <a:endParaRPr kumimoji="0" lang="fr-FR" altLang="zh-CN" sz="1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C2"/>
                    </a:solidFill>
                  </a:tcPr>
                </a:tc>
              </a:tr>
            </a:tbl>
          </a:graphicData>
        </a:graphic>
      </p:graphicFrame>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a:xfrm>
            <a:off x="179388" y="228600"/>
            <a:ext cx="8785225" cy="842963"/>
          </a:xfrm>
        </p:spPr>
        <p:txBody>
          <a:bodyPr/>
          <a:lstStyle/>
          <a:p>
            <a:r>
              <a:rPr lang="en-US" altLang="zh-CN" sz="2400" b="1" smtClean="0"/>
              <a:t>Path Model of Motivators of Blood Donation in Beijing</a:t>
            </a:r>
            <a:endParaRPr lang="fr-FR" altLang="zh-CN" sz="2400" b="1" smtClean="0"/>
          </a:p>
        </p:txBody>
      </p:sp>
      <p:sp>
        <p:nvSpPr>
          <p:cNvPr id="17411" name="Espace réservé du contenu 2"/>
          <p:cNvSpPr>
            <a:spLocks noGrp="1"/>
          </p:cNvSpPr>
          <p:nvPr>
            <p:ph sz="half" idx="1"/>
          </p:nvPr>
        </p:nvSpPr>
        <p:spPr>
          <a:xfrm>
            <a:off x="468313" y="5661025"/>
            <a:ext cx="8351837" cy="736600"/>
          </a:xfrm>
        </p:spPr>
        <p:txBody>
          <a:bodyPr/>
          <a:lstStyle/>
          <a:p>
            <a:pPr>
              <a:buFont typeface="Wingdings" pitchFamily="2" charset="2"/>
              <a:buNone/>
            </a:pPr>
            <a:r>
              <a:rPr lang="en-US" altLang="zh-CN" sz="1600" b="1" smtClean="0"/>
              <a:t>Path Model predict b</a:t>
            </a:r>
            <a:r>
              <a:rPr lang="fr-FR" altLang="zh-CN" sz="1600" b="1" smtClean="0"/>
              <a:t>enevolence , altruism  and hedonism is the motivation of blood donation in Beijing population</a:t>
            </a:r>
            <a:endParaRPr lang="fr-FR" altLang="zh-CN" sz="1600" smtClean="0"/>
          </a:p>
        </p:txBody>
      </p:sp>
      <p:grpSp>
        <p:nvGrpSpPr>
          <p:cNvPr id="2" name="Groupe 10"/>
          <p:cNvGrpSpPr>
            <a:grpSpLocks/>
          </p:cNvGrpSpPr>
          <p:nvPr/>
        </p:nvGrpSpPr>
        <p:grpSpPr bwMode="auto">
          <a:xfrm>
            <a:off x="0" y="1196752"/>
            <a:ext cx="9144000" cy="4302125"/>
            <a:chOff x="500034" y="1071546"/>
            <a:chExt cx="7786710" cy="4172094"/>
          </a:xfrm>
        </p:grpSpPr>
        <p:pic>
          <p:nvPicPr>
            <p:cNvPr id="17413" name="Picture 1" descr="1"/>
            <p:cNvPicPr>
              <a:picLocks noChangeAspect="1" noChangeArrowheads="1"/>
            </p:cNvPicPr>
            <p:nvPr/>
          </p:nvPicPr>
          <p:blipFill>
            <a:blip r:embed="rId2" cstate="print"/>
            <a:srcRect/>
            <a:stretch>
              <a:fillRect/>
            </a:stretch>
          </p:blipFill>
          <p:spPr bwMode="auto">
            <a:xfrm>
              <a:off x="500034" y="1071546"/>
              <a:ext cx="7786710" cy="4172094"/>
            </a:xfrm>
            <a:prstGeom prst="rect">
              <a:avLst/>
            </a:prstGeom>
            <a:noFill/>
            <a:ln w="9525">
              <a:noFill/>
              <a:miter lim="800000"/>
              <a:headEnd/>
              <a:tailEnd/>
            </a:ln>
          </p:spPr>
        </p:pic>
        <p:grpSp>
          <p:nvGrpSpPr>
            <p:cNvPr id="3" name="Groupe 9"/>
            <p:cNvGrpSpPr>
              <a:grpSpLocks/>
            </p:cNvGrpSpPr>
            <p:nvPr/>
          </p:nvGrpSpPr>
          <p:grpSpPr bwMode="auto">
            <a:xfrm>
              <a:off x="2369846" y="1192965"/>
              <a:ext cx="4598963" cy="3726985"/>
              <a:chOff x="2369846" y="1264403"/>
              <a:chExt cx="4598963" cy="3726985"/>
            </a:xfrm>
          </p:grpSpPr>
          <p:sp>
            <p:nvSpPr>
              <p:cNvPr id="5" name="Rectangle 4"/>
              <p:cNvSpPr/>
              <p:nvPr/>
            </p:nvSpPr>
            <p:spPr>
              <a:xfrm>
                <a:off x="2369656" y="3447643"/>
                <a:ext cx="1472175" cy="568082"/>
              </a:xfrm>
              <a:prstGeom prst="rect">
                <a:avLst/>
              </a:prstGeom>
              <a:solidFill>
                <a:srgbClr val="00CC00"/>
              </a:solidFill>
            </p:spPr>
            <p:style>
              <a:lnRef idx="3">
                <a:schemeClr val="lt1"/>
              </a:lnRef>
              <a:fillRef idx="1">
                <a:schemeClr val="accent2"/>
              </a:fillRef>
              <a:effectRef idx="1">
                <a:schemeClr val="accent2"/>
              </a:effectRef>
              <a:fontRef idx="minor">
                <a:schemeClr val="lt1"/>
              </a:fontRef>
            </p:style>
            <p:txBody>
              <a:bodyPr>
                <a:spAutoFit/>
              </a:bodyPr>
              <a:lstStyle/>
              <a:p>
                <a:r>
                  <a:rPr lang="en-US" altLang="zh-CN">
                    <a:solidFill>
                      <a:schemeClr val="tx1"/>
                    </a:solidFill>
                  </a:rPr>
                  <a:t>Kinship</a:t>
                </a:r>
              </a:p>
              <a:p>
                <a:endParaRPr lang="fr-FR" altLang="zh-CN">
                  <a:solidFill>
                    <a:schemeClr val="tx1"/>
                  </a:solidFill>
                </a:endParaRPr>
              </a:p>
            </p:txBody>
          </p:sp>
          <p:sp>
            <p:nvSpPr>
              <p:cNvPr id="6" name="Rectangle 5"/>
              <p:cNvSpPr/>
              <p:nvPr/>
            </p:nvSpPr>
            <p:spPr>
              <a:xfrm>
                <a:off x="5572211" y="2428482"/>
                <a:ext cx="1396471" cy="831340"/>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endParaRPr lang="en-US" altLang="zh-CN">
                  <a:solidFill>
                    <a:schemeClr val="tx1"/>
                  </a:solidFill>
                </a:endParaRPr>
              </a:p>
              <a:p>
                <a:r>
                  <a:rPr lang="en-US" altLang="zh-CN">
                    <a:solidFill>
                      <a:schemeClr val="tx1"/>
                    </a:solidFill>
                  </a:rPr>
                  <a:t>Motivation</a:t>
                </a:r>
                <a:endParaRPr lang="en-US" altLang="zh-CN">
                  <a:solidFill>
                    <a:schemeClr val="tx1"/>
                  </a:solidFill>
                  <a:latin typeface="Calibri" pitchFamily="34" charset="0"/>
                  <a:cs typeface="Times New Roman" pitchFamily="18" charset="0"/>
                </a:endParaRPr>
              </a:p>
              <a:p>
                <a:endParaRPr lang="fr-FR" altLang="zh-CN">
                  <a:solidFill>
                    <a:schemeClr val="tx1"/>
                  </a:solidFill>
                  <a:latin typeface="Calibri" pitchFamily="34" charset="0"/>
                  <a:cs typeface="Times New Roman" pitchFamily="18" charset="0"/>
                </a:endParaRPr>
              </a:p>
            </p:txBody>
          </p:sp>
          <p:sp>
            <p:nvSpPr>
              <p:cNvPr id="7" name="Rectangle 6"/>
              <p:cNvSpPr/>
              <p:nvPr/>
            </p:nvSpPr>
            <p:spPr>
              <a:xfrm>
                <a:off x="2430489" y="4406763"/>
                <a:ext cx="1412694" cy="58501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r>
                  <a:rPr lang="en-US" altLang="zh-CN">
                    <a:solidFill>
                      <a:schemeClr val="tx1"/>
                    </a:solidFill>
                  </a:rPr>
                  <a:t>Altruism</a:t>
                </a:r>
              </a:p>
              <a:p>
                <a:endParaRPr lang="fr-FR" altLang="zh-CN">
                  <a:solidFill>
                    <a:schemeClr val="tx1"/>
                  </a:solidFill>
                </a:endParaRPr>
              </a:p>
            </p:txBody>
          </p:sp>
          <p:sp>
            <p:nvSpPr>
              <p:cNvPr id="8" name="Rectangle 7"/>
              <p:cNvSpPr/>
              <p:nvPr/>
            </p:nvSpPr>
            <p:spPr>
              <a:xfrm>
                <a:off x="2369656" y="2357665"/>
                <a:ext cx="1472175" cy="583477"/>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pPr fontAlgn="ctr"/>
                <a:r>
                  <a:rPr lang="en-US" altLang="zh-CN">
                    <a:solidFill>
                      <a:schemeClr val="tx1"/>
                    </a:solidFill>
                  </a:rPr>
                  <a:t>Benevolenc</a:t>
                </a:r>
              </a:p>
              <a:p>
                <a:pPr fontAlgn="ctr"/>
                <a:endParaRPr lang="fr-FR" altLang="zh-CN">
                  <a:solidFill>
                    <a:srgbClr val="FFFFFF"/>
                  </a:solidFill>
                </a:endParaRPr>
              </a:p>
            </p:txBody>
          </p:sp>
          <p:sp>
            <p:nvSpPr>
              <p:cNvPr id="9" name="Rectangle 8"/>
              <p:cNvSpPr/>
              <p:nvPr/>
            </p:nvSpPr>
            <p:spPr>
              <a:xfrm>
                <a:off x="2369656" y="1264607"/>
                <a:ext cx="1472175" cy="585017"/>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pPr fontAlgn="ctr"/>
                <a:r>
                  <a:rPr lang="en-US" altLang="zh-CN">
                    <a:solidFill>
                      <a:schemeClr val="tx1"/>
                    </a:solidFill>
                  </a:rPr>
                  <a:t>Hedonism</a:t>
                </a:r>
              </a:p>
              <a:p>
                <a:pPr fontAlgn="ctr"/>
                <a:endParaRPr lang="fr-FR" altLang="zh-CN">
                  <a:solidFill>
                    <a:schemeClr val="tx1"/>
                  </a:solidFill>
                </a:endParaRPr>
              </a:p>
            </p:txBody>
          </p:sp>
        </p:grpSp>
      </p:gr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a:xfrm>
            <a:off x="250825" y="115888"/>
            <a:ext cx="8540750" cy="1143000"/>
          </a:xfrm>
        </p:spPr>
        <p:txBody>
          <a:bodyPr/>
          <a:lstStyle/>
          <a:p>
            <a:r>
              <a:rPr lang="en-US" altLang="zh-CN" sz="2400" b="1" smtClean="0"/>
              <a:t>Results(3): Path Model of Beliefs and Blood Donation Intention</a:t>
            </a:r>
            <a:endParaRPr lang="fr-FR" altLang="zh-CN" sz="2400" b="1" smtClean="0"/>
          </a:p>
        </p:txBody>
      </p:sp>
      <p:sp>
        <p:nvSpPr>
          <p:cNvPr id="18435" name="Espace réservé du contenu 2"/>
          <p:cNvSpPr>
            <a:spLocks noGrp="1"/>
          </p:cNvSpPr>
          <p:nvPr>
            <p:ph sz="half" idx="1"/>
          </p:nvPr>
        </p:nvSpPr>
        <p:spPr>
          <a:xfrm>
            <a:off x="107950" y="4941888"/>
            <a:ext cx="8856663" cy="1727200"/>
          </a:xfrm>
        </p:spPr>
        <p:txBody>
          <a:bodyPr/>
          <a:lstStyle/>
          <a:p>
            <a:pPr eaLnBrk="1" fontAlgn="ctr" hangingPunct="1"/>
            <a:r>
              <a:rPr lang="en-US" altLang="zh-CN" sz="1400" b="1" smtClean="0"/>
              <a:t>Path model predicting donor intentions from the beliefs showed that kinship support, self-efficacy, self-control and identity predict intention of blood-donation positively</a:t>
            </a:r>
          </a:p>
          <a:p>
            <a:pPr eaLnBrk="1" fontAlgn="ctr" hangingPunct="1"/>
            <a:r>
              <a:rPr lang="en-US" altLang="zh-CN" sz="1400" b="1" smtClean="0"/>
              <a:t>Identity can predict blood donation intention directly and the coefficient  is 0.47</a:t>
            </a:r>
            <a:endParaRPr lang="fr-FR" altLang="zh-CN" sz="1400" b="1" smtClean="0"/>
          </a:p>
          <a:p>
            <a:pPr eaLnBrk="1" fontAlgn="ctr" hangingPunct="1"/>
            <a:r>
              <a:rPr lang="fr-FR" altLang="zh-CN" sz="1400" b="1" smtClean="0"/>
              <a:t>Self-efficacy  can predict blood donation both directly and by influence identity</a:t>
            </a:r>
          </a:p>
          <a:p>
            <a:pPr eaLnBrk="1" fontAlgn="ctr" hangingPunct="1"/>
            <a:r>
              <a:rPr lang="fr-FR" altLang="zh-CN" sz="1400" b="1" smtClean="0"/>
              <a:t>Kinship support  can predict blood donation not only directly but also influence self-efficacy and identity</a:t>
            </a:r>
          </a:p>
          <a:p>
            <a:pPr eaLnBrk="1" fontAlgn="ctr" hangingPunct="1"/>
            <a:r>
              <a:rPr lang="fr-FR" altLang="zh-CN" sz="1400" b="1" smtClean="0"/>
              <a:t>Self-control does not predict  blood donation directly , but can influence self-efficacy and identity</a:t>
            </a:r>
          </a:p>
          <a:p>
            <a:pPr eaLnBrk="1" fontAlgn="ctr" hangingPunct="1"/>
            <a:endParaRPr lang="fr-FR" altLang="zh-CN" sz="1200" smtClean="0"/>
          </a:p>
          <a:p>
            <a:endParaRPr lang="fr-FR" altLang="zh-CN" sz="1200" smtClean="0"/>
          </a:p>
        </p:txBody>
      </p:sp>
      <p:pic>
        <p:nvPicPr>
          <p:cNvPr id="18436" name="Picture 1" descr="3"/>
          <p:cNvPicPr>
            <a:picLocks noChangeAspect="1" noChangeArrowheads="1"/>
          </p:cNvPicPr>
          <p:nvPr/>
        </p:nvPicPr>
        <p:blipFill>
          <a:blip r:embed="rId2" cstate="print"/>
          <a:srcRect/>
          <a:stretch>
            <a:fillRect/>
          </a:stretch>
        </p:blipFill>
        <p:spPr bwMode="auto">
          <a:xfrm>
            <a:off x="0" y="1268413"/>
            <a:ext cx="9144000" cy="3600450"/>
          </a:xfrm>
          <a:prstGeom prst="rect">
            <a:avLst/>
          </a:prstGeom>
          <a:noFill/>
          <a:ln w="9525">
            <a:noFill/>
            <a:miter lim="800000"/>
            <a:headEnd/>
            <a:tailEnd/>
          </a:ln>
        </p:spPr>
      </p:pic>
      <p:sp>
        <p:nvSpPr>
          <p:cNvPr id="18437" name="ZoneTexte 4"/>
          <p:cNvSpPr txBox="1">
            <a:spLocks noChangeArrowheads="1"/>
          </p:cNvSpPr>
          <p:nvPr/>
        </p:nvSpPr>
        <p:spPr bwMode="auto">
          <a:xfrm>
            <a:off x="1619250" y="1341438"/>
            <a:ext cx="1439863" cy="584200"/>
          </a:xfrm>
          <a:prstGeom prst="rect">
            <a:avLst/>
          </a:prstGeom>
          <a:solidFill>
            <a:srgbClr val="00CC00"/>
          </a:solidFill>
          <a:ln w="9525">
            <a:noFill/>
            <a:miter lim="800000"/>
            <a:headEnd/>
            <a:tailEnd/>
          </a:ln>
        </p:spPr>
        <p:txBody>
          <a:bodyPr>
            <a:spAutoFit/>
          </a:bodyPr>
          <a:lstStyle/>
          <a:p>
            <a:r>
              <a:rPr lang="fr-FR" altLang="zh-CN">
                <a:solidFill>
                  <a:schemeClr val="tx1"/>
                </a:solidFill>
              </a:rPr>
              <a:t>Kinship support</a:t>
            </a:r>
          </a:p>
        </p:txBody>
      </p:sp>
      <p:sp>
        <p:nvSpPr>
          <p:cNvPr id="18438" name="ZoneTexte 6"/>
          <p:cNvSpPr txBox="1">
            <a:spLocks noChangeArrowheads="1"/>
          </p:cNvSpPr>
          <p:nvPr/>
        </p:nvSpPr>
        <p:spPr bwMode="auto">
          <a:xfrm>
            <a:off x="6156325" y="3933825"/>
            <a:ext cx="1511300" cy="584200"/>
          </a:xfrm>
          <a:prstGeom prst="rect">
            <a:avLst/>
          </a:prstGeom>
          <a:solidFill>
            <a:srgbClr val="FF0000"/>
          </a:solidFill>
          <a:ln w="9525">
            <a:noFill/>
            <a:miter lim="800000"/>
            <a:headEnd/>
            <a:tailEnd/>
          </a:ln>
        </p:spPr>
        <p:txBody>
          <a:bodyPr>
            <a:spAutoFit/>
          </a:bodyPr>
          <a:lstStyle/>
          <a:p>
            <a:r>
              <a:rPr lang="fr-FR" altLang="zh-CN">
                <a:solidFill>
                  <a:schemeClr val="tx1"/>
                </a:solidFill>
              </a:rPr>
              <a:t>Blood donation intention</a:t>
            </a:r>
          </a:p>
        </p:txBody>
      </p:sp>
      <p:sp>
        <p:nvSpPr>
          <p:cNvPr id="18439" name="ZoneTexte 7"/>
          <p:cNvSpPr txBox="1">
            <a:spLocks noChangeArrowheads="1"/>
          </p:cNvSpPr>
          <p:nvPr/>
        </p:nvSpPr>
        <p:spPr bwMode="auto">
          <a:xfrm>
            <a:off x="6011863" y="2852738"/>
            <a:ext cx="1516062" cy="585787"/>
          </a:xfrm>
          <a:prstGeom prst="rect">
            <a:avLst/>
          </a:prstGeom>
          <a:solidFill>
            <a:srgbClr val="00CC00"/>
          </a:solidFill>
          <a:ln w="9525">
            <a:noFill/>
            <a:miter lim="800000"/>
            <a:headEnd/>
            <a:tailEnd/>
          </a:ln>
        </p:spPr>
        <p:txBody>
          <a:bodyPr>
            <a:spAutoFit/>
          </a:bodyPr>
          <a:lstStyle/>
          <a:p>
            <a:r>
              <a:rPr lang="fr-FR" altLang="zh-CN">
                <a:solidFill>
                  <a:schemeClr val="tx1"/>
                </a:solidFill>
              </a:rPr>
              <a:t>Identity</a:t>
            </a:r>
          </a:p>
          <a:p>
            <a:endParaRPr lang="fr-FR" altLang="zh-CN">
              <a:solidFill>
                <a:schemeClr val="tx1"/>
              </a:solidFill>
            </a:endParaRPr>
          </a:p>
        </p:txBody>
      </p:sp>
      <p:sp>
        <p:nvSpPr>
          <p:cNvPr id="18440" name="ZoneTexte 8"/>
          <p:cNvSpPr txBox="1">
            <a:spLocks noChangeArrowheads="1"/>
          </p:cNvSpPr>
          <p:nvPr/>
        </p:nvSpPr>
        <p:spPr bwMode="auto">
          <a:xfrm>
            <a:off x="1619250" y="3933825"/>
            <a:ext cx="1584325" cy="584200"/>
          </a:xfrm>
          <a:prstGeom prst="rect">
            <a:avLst/>
          </a:prstGeom>
          <a:solidFill>
            <a:srgbClr val="00CC00"/>
          </a:solidFill>
          <a:ln w="9525">
            <a:noFill/>
            <a:miter lim="800000"/>
            <a:headEnd/>
            <a:tailEnd/>
          </a:ln>
        </p:spPr>
        <p:txBody>
          <a:bodyPr>
            <a:spAutoFit/>
          </a:bodyPr>
          <a:lstStyle/>
          <a:p>
            <a:r>
              <a:rPr lang="fr-FR" altLang="zh-CN">
                <a:solidFill>
                  <a:schemeClr val="tx1"/>
                </a:solidFill>
              </a:rPr>
              <a:t>Self-control</a:t>
            </a:r>
          </a:p>
          <a:p>
            <a:endParaRPr lang="fr-FR" altLang="zh-CN">
              <a:solidFill>
                <a:schemeClr val="tx1"/>
              </a:solidFill>
            </a:endParaRPr>
          </a:p>
        </p:txBody>
      </p:sp>
      <p:sp>
        <p:nvSpPr>
          <p:cNvPr id="18441" name="ZoneTexte 9"/>
          <p:cNvSpPr txBox="1">
            <a:spLocks noChangeArrowheads="1"/>
          </p:cNvSpPr>
          <p:nvPr/>
        </p:nvSpPr>
        <p:spPr bwMode="auto">
          <a:xfrm>
            <a:off x="6011863" y="1773238"/>
            <a:ext cx="1512887" cy="584200"/>
          </a:xfrm>
          <a:prstGeom prst="rect">
            <a:avLst/>
          </a:prstGeom>
          <a:solidFill>
            <a:srgbClr val="00CC00"/>
          </a:solidFill>
          <a:ln w="9525">
            <a:noFill/>
            <a:miter lim="800000"/>
            <a:headEnd/>
            <a:tailEnd/>
          </a:ln>
        </p:spPr>
        <p:txBody>
          <a:bodyPr>
            <a:spAutoFit/>
          </a:bodyPr>
          <a:lstStyle/>
          <a:p>
            <a:r>
              <a:rPr lang="fr-FR" altLang="zh-CN">
                <a:solidFill>
                  <a:schemeClr val="tx1"/>
                </a:solidFill>
              </a:rPr>
              <a:t>Self-efficacy</a:t>
            </a:r>
          </a:p>
          <a:p>
            <a:endParaRPr lang="fr-FR" altLang="zh-CN">
              <a:solidFill>
                <a:schemeClr val="tx1"/>
              </a:solidFill>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solidFill>
                  <a:srgbClr val="C00000"/>
                </a:solidFill>
                <a:latin typeface="隶书" pitchFamily="49" charset="-122"/>
                <a:ea typeface="隶书" pitchFamily="49" charset="-122"/>
              </a:rPr>
              <a:t>2008</a:t>
            </a:r>
            <a:r>
              <a:rPr lang="zh-CN" altLang="en-US" sz="3600" dirty="0" smtClean="0">
                <a:solidFill>
                  <a:srgbClr val="C00000"/>
                </a:solidFill>
                <a:latin typeface="隶书" pitchFamily="49" charset="-122"/>
                <a:ea typeface="隶书" pitchFamily="49" charset="-122"/>
              </a:rPr>
              <a:t>日本献血</a:t>
            </a:r>
            <a:r>
              <a:rPr lang="zh-CN" altLang="en-US" sz="3600" dirty="0">
                <a:solidFill>
                  <a:srgbClr val="C00000"/>
                </a:solidFill>
                <a:latin typeface="隶书" pitchFamily="49" charset="-122"/>
                <a:ea typeface="隶书" pitchFamily="49" charset="-122"/>
              </a:rPr>
              <a:t>后</a:t>
            </a:r>
            <a:r>
              <a:rPr lang="zh-CN" altLang="en-US" sz="3600" dirty="0" smtClean="0">
                <a:solidFill>
                  <a:srgbClr val="C00000"/>
                </a:solidFill>
                <a:latin typeface="隶书" pitchFamily="49" charset="-122"/>
                <a:ea typeface="隶书" pitchFamily="49" charset="-122"/>
              </a:rPr>
              <a:t>自我屏蔽情况汇总</a:t>
            </a:r>
            <a:endParaRPr lang="zh-CN" altLang="en-US" sz="3600" dirty="0">
              <a:solidFill>
                <a:srgbClr val="C00000"/>
              </a:solidFill>
              <a:latin typeface="隶书" pitchFamily="49" charset="-122"/>
              <a:ea typeface="隶书" pitchFamily="49" charset="-122"/>
            </a:endParaRPr>
          </a:p>
        </p:txBody>
      </p:sp>
      <p:sp>
        <p:nvSpPr>
          <p:cNvPr id="3" name="内容占位符 2"/>
          <p:cNvSpPr>
            <a:spLocks noGrp="1"/>
          </p:cNvSpPr>
          <p:nvPr>
            <p:ph idx="1"/>
          </p:nvPr>
        </p:nvSpPr>
        <p:spPr/>
        <p:txBody>
          <a:bodyPr/>
          <a:lstStyle/>
          <a:p>
            <a:endParaRPr lang="zh-CN" altLang="en-US"/>
          </a:p>
        </p:txBody>
      </p:sp>
      <p:pic>
        <p:nvPicPr>
          <p:cNvPr id="1026" name="Picture 2"/>
          <p:cNvPicPr>
            <a:picLocks noChangeAspect="1" noChangeArrowheads="1"/>
          </p:cNvPicPr>
          <p:nvPr/>
        </p:nvPicPr>
        <p:blipFill>
          <a:blip r:embed="rId2" cstate="print"/>
          <a:srcRect/>
          <a:stretch>
            <a:fillRect/>
          </a:stretch>
        </p:blipFill>
        <p:spPr bwMode="auto">
          <a:xfrm>
            <a:off x="0" y="1268760"/>
            <a:ext cx="9144000" cy="4949668"/>
          </a:xfrm>
          <a:prstGeom prst="rect">
            <a:avLst/>
          </a:prstGeom>
          <a:noFill/>
          <a:ln w="9525">
            <a:noFill/>
            <a:miter lim="800000"/>
            <a:headEnd/>
            <a:tailEnd/>
          </a:ln>
        </p:spPr>
      </p:pic>
      <p:sp>
        <p:nvSpPr>
          <p:cNvPr id="5" name="TextBox 4"/>
          <p:cNvSpPr txBox="1"/>
          <p:nvPr/>
        </p:nvSpPr>
        <p:spPr>
          <a:xfrm>
            <a:off x="107504" y="6309320"/>
            <a:ext cx="3672408" cy="369332"/>
          </a:xfrm>
          <a:prstGeom prst="rect">
            <a:avLst/>
          </a:prstGeom>
          <a:noFill/>
        </p:spPr>
        <p:txBody>
          <a:bodyPr wrap="square" rtlCol="0">
            <a:spAutoFit/>
          </a:bodyPr>
          <a:lstStyle/>
          <a:p>
            <a:r>
              <a:rPr lang="en-US" altLang="zh-CN" dirty="0" smtClean="0">
                <a:solidFill>
                  <a:srgbClr val="C00000"/>
                </a:solidFill>
              </a:rPr>
              <a:t>PDI: Post Donation Information</a:t>
            </a:r>
            <a:endParaRPr lang="zh-CN" altLang="en-US" dirty="0">
              <a:solidFill>
                <a:srgbClr val="C000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solidFill>
                  <a:srgbClr val="C00000"/>
                </a:solidFill>
                <a:latin typeface="隶书" pitchFamily="49" charset="-122"/>
                <a:ea typeface="隶书" pitchFamily="49" charset="-122"/>
              </a:rPr>
              <a:t>2008</a:t>
            </a:r>
            <a:r>
              <a:rPr lang="zh-CN" altLang="en-US" sz="3600" dirty="0" smtClean="0">
                <a:solidFill>
                  <a:srgbClr val="C00000"/>
                </a:solidFill>
                <a:latin typeface="隶书" pitchFamily="49" charset="-122"/>
                <a:ea typeface="隶书" pitchFamily="49" charset="-122"/>
              </a:rPr>
              <a:t>日本献血后自我屏蔽健康状态分析</a:t>
            </a:r>
            <a:endParaRPr lang="zh-CN" altLang="en-US" sz="3600" dirty="0"/>
          </a:p>
        </p:txBody>
      </p:sp>
      <p:sp>
        <p:nvSpPr>
          <p:cNvPr id="3" name="内容占位符 2"/>
          <p:cNvSpPr>
            <a:spLocks noGrp="1"/>
          </p:cNvSpPr>
          <p:nvPr>
            <p:ph idx="1"/>
          </p:nvPr>
        </p:nvSpPr>
        <p:spPr/>
        <p:txBody>
          <a:bodyPr/>
          <a:lstStyle/>
          <a:p>
            <a:endParaRPr lang="zh-CN" altLang="en-US" dirty="0"/>
          </a:p>
        </p:txBody>
      </p:sp>
      <p:pic>
        <p:nvPicPr>
          <p:cNvPr id="2050" name="Picture 2"/>
          <p:cNvPicPr>
            <a:picLocks noChangeAspect="1" noChangeArrowheads="1"/>
          </p:cNvPicPr>
          <p:nvPr/>
        </p:nvPicPr>
        <p:blipFill>
          <a:blip r:embed="rId2" cstate="print"/>
          <a:srcRect/>
          <a:stretch>
            <a:fillRect/>
          </a:stretch>
        </p:blipFill>
        <p:spPr bwMode="auto">
          <a:xfrm>
            <a:off x="0" y="1628800"/>
            <a:ext cx="9144000" cy="3812261"/>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475656" y="3645024"/>
            <a:ext cx="5867400" cy="1143000"/>
          </a:xfrm>
        </p:spPr>
        <p:txBody>
          <a:bodyPr>
            <a:normAutofit fontScale="90000"/>
          </a:bodyPr>
          <a:lstStyle/>
          <a:p>
            <a:pPr eaLnBrk="1" hangingPunct="1">
              <a:defRPr/>
            </a:pPr>
            <a:r>
              <a:rPr lang="zh-CN" altLang="en-US" sz="7200" b="1" i="1" dirty="0" smtClean="0">
                <a:effectLst>
                  <a:outerShdw blurRad="38100" dist="38100" dir="2700000" algn="tl">
                    <a:srgbClr val="C0C0C0"/>
                  </a:outerShdw>
                </a:effectLst>
                <a:latin typeface="华文行楷" pitchFamily="2" charset="-122"/>
                <a:ea typeface="华文行楷" pitchFamily="2" charset="-122"/>
              </a:rPr>
              <a:t>谢谢</a:t>
            </a:r>
            <a:r>
              <a:rPr lang="en-US" altLang="zh-CN" sz="7200" b="1" i="1" dirty="0" smtClean="0">
                <a:effectLst>
                  <a:outerShdw blurRad="38100" dist="38100" dir="2700000" algn="tl">
                    <a:srgbClr val="C0C0C0"/>
                  </a:outerShdw>
                </a:effectLst>
                <a:latin typeface="华文行楷" pitchFamily="2" charset="-122"/>
                <a:ea typeface="华文行楷" pitchFamily="2" charset="-122"/>
              </a:rPr>
              <a:t>!</a:t>
            </a:r>
            <a:endParaRPr lang="zh-CN" altLang="en-US" sz="7200" b="1" i="1" dirty="0" smtClean="0">
              <a:effectLst>
                <a:outerShdw blurRad="38100" dist="38100" dir="2700000" algn="tl">
                  <a:srgbClr val="C0C0C0"/>
                </a:outerShdw>
              </a:effectLst>
              <a:latin typeface="华文行楷" pitchFamily="2" charset="-122"/>
              <a:ea typeface="华文行楷" pitchFamily="2" charset="-122"/>
            </a:endParaRPr>
          </a:p>
        </p:txBody>
      </p:sp>
      <p:sp>
        <p:nvSpPr>
          <p:cNvPr id="97283" name="Text Box 4"/>
          <p:cNvSpPr txBox="1">
            <a:spLocks noChangeArrowheads="1"/>
          </p:cNvSpPr>
          <p:nvPr/>
        </p:nvSpPr>
        <p:spPr bwMode="auto">
          <a:xfrm>
            <a:off x="1979712" y="1556792"/>
            <a:ext cx="5273675" cy="11080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r>
              <a:rPr lang="zh-CN" altLang="en-US" sz="6600" b="1" i="1" dirty="0">
                <a:solidFill>
                  <a:srgbClr val="FF9900"/>
                </a:solidFill>
                <a:ea typeface="华文行楷" pitchFamily="2" charset="-122"/>
              </a:rPr>
              <a:t>批评指正！</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2"/>
          <p:cNvGrpSpPr>
            <a:grpSpLocks/>
          </p:cNvGrpSpPr>
          <p:nvPr/>
        </p:nvGrpSpPr>
        <p:grpSpPr bwMode="auto">
          <a:xfrm>
            <a:off x="0" y="1268413"/>
            <a:ext cx="9144000" cy="5473700"/>
            <a:chOff x="0" y="692696"/>
            <a:chExt cx="9144000" cy="5472608"/>
          </a:xfrm>
        </p:grpSpPr>
        <p:graphicFrame>
          <p:nvGraphicFramePr>
            <p:cNvPr id="9" name="Graphique 8"/>
            <p:cNvGraphicFramePr/>
            <p:nvPr/>
          </p:nvGraphicFramePr>
          <p:xfrm>
            <a:off x="0" y="692696"/>
            <a:ext cx="4581525"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Graphique 9"/>
            <p:cNvGraphicFramePr/>
            <p:nvPr/>
          </p:nvGraphicFramePr>
          <p:xfrm>
            <a:off x="4572000" y="3419475"/>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Graphique 10"/>
            <p:cNvGraphicFramePr/>
            <p:nvPr/>
          </p:nvGraphicFramePr>
          <p:xfrm>
            <a:off x="4562474" y="692696"/>
            <a:ext cx="4581525" cy="274582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Graphique 11"/>
            <p:cNvGraphicFramePr/>
            <p:nvPr/>
          </p:nvGraphicFramePr>
          <p:xfrm>
            <a:off x="0" y="3409950"/>
            <a:ext cx="4572000" cy="2755354"/>
          </p:xfrm>
          <a:graphic>
            <a:graphicData uri="http://schemas.openxmlformats.org/drawingml/2006/chart">
              <c:chart xmlns:c="http://schemas.openxmlformats.org/drawingml/2006/chart" xmlns:r="http://schemas.openxmlformats.org/officeDocument/2006/relationships" r:id="rId5"/>
            </a:graphicData>
          </a:graphic>
        </p:graphicFrame>
      </p:grpSp>
      <p:sp>
        <p:nvSpPr>
          <p:cNvPr id="14" name="Rectangle 33"/>
          <p:cNvSpPr>
            <a:spLocks noChangeArrowheads="1"/>
          </p:cNvSpPr>
          <p:nvPr/>
        </p:nvSpPr>
        <p:spPr bwMode="auto">
          <a:xfrm>
            <a:off x="0" y="333375"/>
            <a:ext cx="9144000" cy="522288"/>
          </a:xfrm>
          <a:prstGeom prst="rect">
            <a:avLst/>
          </a:prstGeom>
          <a:solidFill>
            <a:srgbClr val="CC0000"/>
          </a:solidFill>
          <a:ln w="9525">
            <a:noFill/>
            <a:miter lim="800000"/>
            <a:headEnd/>
            <a:tailEnd/>
          </a:ln>
          <a:effectLst/>
        </p:spPr>
        <p:txBody>
          <a:bodyPr>
            <a:spAutoFit/>
          </a:bodyPr>
          <a:lstStyle/>
          <a:p>
            <a:r>
              <a:rPr lang="fr-FR" altLang="zh-CN" sz="2800">
                <a:solidFill>
                  <a:schemeClr val="bg1"/>
                </a:solidFill>
                <a:effectLst>
                  <a:outerShdw blurRad="38100" dist="38100" dir="2700000" algn="tl">
                    <a:srgbClr val="000000"/>
                  </a:outerShdw>
                </a:effectLst>
              </a:rPr>
              <a:t>The Characteristics of Blood Donors in Beijing </a:t>
            </a:r>
            <a:endParaRPr lang="zh-CN" altLang="en-US" sz="2800">
              <a:solidFill>
                <a:schemeClr val="bg1"/>
              </a:solidFill>
              <a:effectLst>
                <a:outerShdw blurRad="38100" dist="38100" dir="2700000" algn="tl">
                  <a:srgbClr val="000000"/>
                </a:outerShdw>
              </a:effectLst>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fontScale="90000"/>
          </a:bodyPr>
          <a:lstStyle/>
          <a:p>
            <a:r>
              <a:rPr lang="zh-CN" altLang="en-US" sz="3600" b="1" dirty="0" smtClean="0">
                <a:solidFill>
                  <a:srgbClr val="7030A0"/>
                </a:solidFill>
              </a:rPr>
              <a:t>北京地区献血人群特点</a:t>
            </a:r>
            <a:endParaRPr lang="zh-CN" altLang="en-US" sz="4000" dirty="0">
              <a:solidFill>
                <a:srgbClr val="C00000"/>
              </a:solidFill>
              <a:latin typeface="隶书" pitchFamily="49" charset="-122"/>
              <a:ea typeface="隶书" pitchFamily="49" charset="-122"/>
            </a:endParaRPr>
          </a:p>
        </p:txBody>
      </p:sp>
      <p:sp>
        <p:nvSpPr>
          <p:cNvPr id="3" name="内容占位符 2"/>
          <p:cNvSpPr>
            <a:spLocks noGrp="1"/>
          </p:cNvSpPr>
          <p:nvPr>
            <p:ph idx="1"/>
          </p:nvPr>
        </p:nvSpPr>
        <p:spPr>
          <a:xfrm>
            <a:off x="827584" y="1340768"/>
            <a:ext cx="7859216" cy="4785395"/>
          </a:xfrm>
        </p:spPr>
        <p:txBody>
          <a:bodyPr>
            <a:normAutofit fontScale="62500" lnSpcReduction="20000"/>
          </a:bodyPr>
          <a:lstStyle/>
          <a:p>
            <a:pPr>
              <a:lnSpc>
                <a:spcPct val="170000"/>
              </a:lnSpc>
            </a:pPr>
            <a:r>
              <a:rPr lang="en-US" altLang="zh-CN" b="1" dirty="0" smtClean="0">
                <a:solidFill>
                  <a:srgbClr val="7030A0"/>
                </a:solidFill>
              </a:rPr>
              <a:t>2005-2012</a:t>
            </a:r>
            <a:r>
              <a:rPr lang="zh-CN" altLang="en-US" b="1" dirty="0" smtClean="0">
                <a:solidFill>
                  <a:srgbClr val="7030A0"/>
                </a:solidFill>
              </a:rPr>
              <a:t>献血者在各自然人群中的比例均呈上升趋势；</a:t>
            </a:r>
            <a:endParaRPr lang="en-US" altLang="zh-CN" b="1" dirty="0" smtClean="0">
              <a:solidFill>
                <a:srgbClr val="7030A0"/>
              </a:solidFill>
            </a:endParaRPr>
          </a:p>
          <a:p>
            <a:pPr>
              <a:lnSpc>
                <a:spcPct val="170000"/>
              </a:lnSpc>
            </a:pPr>
            <a:r>
              <a:rPr lang="zh-CN" altLang="en-US" b="1" dirty="0" smtClean="0">
                <a:solidFill>
                  <a:srgbClr val="7030A0"/>
                </a:solidFill>
              </a:rPr>
              <a:t>年轻献血者的招募成为香港、南韩和台湾的工作重点；</a:t>
            </a:r>
            <a:endParaRPr lang="en-US" altLang="zh-CN" b="1" dirty="0" smtClean="0">
              <a:solidFill>
                <a:srgbClr val="7030A0"/>
              </a:solidFill>
            </a:endParaRPr>
          </a:p>
          <a:p>
            <a:pPr>
              <a:lnSpc>
                <a:spcPct val="170000"/>
              </a:lnSpc>
            </a:pPr>
            <a:r>
              <a:rPr lang="zh-CN" altLang="en-US" b="1" dirty="0" smtClean="0">
                <a:solidFill>
                  <a:srgbClr val="7030A0"/>
                </a:solidFill>
              </a:rPr>
              <a:t>北京地区献血者的平均年龄小于</a:t>
            </a:r>
            <a:r>
              <a:rPr lang="en-US" altLang="zh-CN" b="1" dirty="0" smtClean="0">
                <a:solidFill>
                  <a:srgbClr val="7030A0"/>
                </a:solidFill>
              </a:rPr>
              <a:t>30</a:t>
            </a:r>
            <a:r>
              <a:rPr lang="zh-CN" altLang="en-US" b="1" dirty="0" smtClean="0">
                <a:solidFill>
                  <a:srgbClr val="7030A0"/>
                </a:solidFill>
              </a:rPr>
              <a:t>；</a:t>
            </a:r>
            <a:endParaRPr lang="en-US" altLang="zh-CN" b="1" dirty="0" smtClean="0">
              <a:solidFill>
                <a:srgbClr val="7030A0"/>
              </a:solidFill>
            </a:endParaRPr>
          </a:p>
          <a:p>
            <a:pPr>
              <a:lnSpc>
                <a:spcPct val="170000"/>
              </a:lnSpc>
            </a:pPr>
            <a:r>
              <a:rPr lang="zh-CN" altLang="en-US" b="1" dirty="0" smtClean="0">
                <a:solidFill>
                  <a:srgbClr val="7030A0"/>
                </a:solidFill>
              </a:rPr>
              <a:t>北京地区献血频率排在最后</a:t>
            </a:r>
            <a:r>
              <a:rPr lang="en-US" altLang="zh-CN" b="1" dirty="0" smtClean="0">
                <a:solidFill>
                  <a:srgbClr val="7030A0"/>
                </a:solidFill>
              </a:rPr>
              <a:t>1/WB;2/APLTS</a:t>
            </a:r>
            <a:r>
              <a:rPr lang="zh-CN" altLang="en-US" b="1" dirty="0" smtClean="0">
                <a:solidFill>
                  <a:srgbClr val="7030A0"/>
                </a:solidFill>
              </a:rPr>
              <a:t>；</a:t>
            </a:r>
            <a:endParaRPr lang="en-US" altLang="zh-CN" b="1" dirty="0" smtClean="0">
              <a:solidFill>
                <a:srgbClr val="7030A0"/>
              </a:solidFill>
            </a:endParaRPr>
          </a:p>
          <a:p>
            <a:pPr lvl="2">
              <a:lnSpc>
                <a:spcPct val="170000"/>
              </a:lnSpc>
              <a:buFont typeface="Wingdings" pitchFamily="2" charset="2"/>
              <a:buChar char="ü"/>
            </a:pPr>
            <a:r>
              <a:rPr lang="zh-CN" altLang="en-US" b="1" dirty="0" smtClean="0">
                <a:solidFill>
                  <a:schemeClr val="accent2"/>
                </a:solidFill>
              </a:rPr>
              <a:t>献血间隔</a:t>
            </a:r>
            <a:r>
              <a:rPr lang="en-US" altLang="zh-CN" b="1" dirty="0" smtClean="0">
                <a:solidFill>
                  <a:schemeClr val="accent2"/>
                </a:solidFill>
              </a:rPr>
              <a:t>3-4</a:t>
            </a:r>
            <a:r>
              <a:rPr lang="zh-CN" altLang="en-US" b="1" dirty="0" smtClean="0">
                <a:solidFill>
                  <a:schemeClr val="accent2"/>
                </a:solidFill>
              </a:rPr>
              <a:t>月</a:t>
            </a:r>
            <a:r>
              <a:rPr lang="en-US" altLang="zh-CN" b="1" dirty="0" smtClean="0">
                <a:solidFill>
                  <a:schemeClr val="accent2"/>
                </a:solidFill>
              </a:rPr>
              <a:t>/6</a:t>
            </a:r>
            <a:r>
              <a:rPr lang="zh-CN" altLang="en-US" b="1" dirty="0" smtClean="0">
                <a:solidFill>
                  <a:schemeClr val="accent2"/>
                </a:solidFill>
              </a:rPr>
              <a:t>月</a:t>
            </a:r>
            <a:endParaRPr lang="en-US" altLang="zh-CN" b="1" dirty="0" smtClean="0">
              <a:solidFill>
                <a:schemeClr val="accent2"/>
              </a:solidFill>
            </a:endParaRPr>
          </a:p>
          <a:p>
            <a:pPr lvl="2">
              <a:lnSpc>
                <a:spcPct val="170000"/>
              </a:lnSpc>
              <a:buFont typeface="Wingdings" pitchFamily="2" charset="2"/>
              <a:buChar char="ü"/>
            </a:pPr>
            <a:r>
              <a:rPr lang="zh-CN" altLang="en-US" b="1" dirty="0" smtClean="0">
                <a:solidFill>
                  <a:schemeClr val="accent2"/>
                </a:solidFill>
              </a:rPr>
              <a:t>采血环境非固定地点</a:t>
            </a:r>
            <a:endParaRPr lang="en-US" altLang="zh-CN" b="1" dirty="0" smtClean="0">
              <a:solidFill>
                <a:schemeClr val="accent2"/>
              </a:solidFill>
            </a:endParaRPr>
          </a:p>
          <a:p>
            <a:pPr lvl="2">
              <a:lnSpc>
                <a:spcPct val="170000"/>
              </a:lnSpc>
              <a:buFont typeface="Wingdings" pitchFamily="2" charset="2"/>
              <a:buChar char="ü"/>
            </a:pPr>
            <a:r>
              <a:rPr lang="zh-CN" altLang="en-US" b="1" dirty="0" smtClean="0">
                <a:solidFill>
                  <a:schemeClr val="accent2"/>
                </a:solidFill>
              </a:rPr>
              <a:t>献血服务</a:t>
            </a:r>
            <a:endParaRPr lang="en-US" altLang="zh-CN" b="1" dirty="0" smtClean="0">
              <a:solidFill>
                <a:schemeClr val="accent2"/>
              </a:solidFill>
            </a:endParaRPr>
          </a:p>
          <a:p>
            <a:pPr>
              <a:lnSpc>
                <a:spcPct val="170000"/>
              </a:lnSpc>
            </a:pPr>
            <a:r>
              <a:rPr lang="zh-CN" altLang="en-US" b="1" dirty="0" smtClean="0">
                <a:solidFill>
                  <a:srgbClr val="7030A0"/>
                </a:solidFill>
              </a:rPr>
              <a:t>北京地区献血屏蔽率最高；</a:t>
            </a:r>
            <a:endParaRPr lang="en-US" altLang="zh-CN" b="1" dirty="0" smtClean="0">
              <a:solidFill>
                <a:srgbClr val="7030A0"/>
              </a:solidFill>
            </a:endParaRPr>
          </a:p>
          <a:p>
            <a:pPr lvl="2">
              <a:lnSpc>
                <a:spcPct val="170000"/>
              </a:lnSpc>
              <a:buFont typeface="Wingdings" pitchFamily="2" charset="2"/>
              <a:buChar char="ü"/>
            </a:pPr>
            <a:r>
              <a:rPr lang="zh-CN" altLang="en-US" b="1" dirty="0" smtClean="0">
                <a:solidFill>
                  <a:schemeClr val="accent2"/>
                </a:solidFill>
              </a:rPr>
              <a:t>北京地区献血频率低，为第一次献血者</a:t>
            </a:r>
            <a:endParaRPr lang="en-US" altLang="zh-CN" b="1" dirty="0" smtClean="0">
              <a:solidFill>
                <a:schemeClr val="accent2"/>
              </a:solidFill>
            </a:endParaRPr>
          </a:p>
          <a:p>
            <a:pPr>
              <a:lnSpc>
                <a:spcPct val="170000"/>
              </a:lnSpc>
            </a:pPr>
            <a:r>
              <a:rPr lang="zh-CN" altLang="en-US" b="1" dirty="0" smtClean="0">
                <a:solidFill>
                  <a:srgbClr val="7030A0"/>
                </a:solidFill>
              </a:rPr>
              <a:t>北京地区献血街头献血比例最高。</a:t>
            </a:r>
            <a:endParaRPr lang="en-US" altLang="zh-CN" b="1" dirty="0" smtClean="0">
              <a:solidFill>
                <a:srgbClr val="7030A0"/>
              </a:solidFill>
            </a:endParaRPr>
          </a:p>
          <a:p>
            <a:endParaRPr lang="en-US" altLang="zh-CN" dirty="0" smtClean="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a:xfrm>
            <a:off x="395536" y="5805264"/>
            <a:ext cx="8228160" cy="724396"/>
          </a:xfrm>
        </p:spPr>
        <p:txBody>
          <a:bodyPr tIns="12801">
            <a:normAutofit/>
          </a:bodyPr>
          <a:lstStyle/>
          <a:p>
            <a:pPr algn="just">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400" dirty="0" smtClean="0">
                <a:latin typeface="Tahoma" pitchFamily="34" charset="0"/>
                <a:ea typeface="Tahoma" pitchFamily="34" charset="0"/>
                <a:cs typeface="Tahoma" pitchFamily="34" charset="0"/>
              </a:rPr>
              <a:t>Adverse reactions, psychological factors, and their effect on donor retention in men and women. </a:t>
            </a:r>
            <a:r>
              <a:rPr lang="en-GB" altLang="zh-CN" sz="1400" dirty="0" smtClean="0">
                <a:solidFill>
                  <a:srgbClr val="000000"/>
                </a:solidFill>
                <a:latin typeface="Tahoma" pitchFamily="34" charset="0"/>
                <a:ea typeface="Tahoma" pitchFamily="34" charset="0"/>
                <a:cs typeface="Tahoma" pitchFamily="34" charset="0"/>
              </a:rPr>
              <a:t>Transfusion</a:t>
            </a:r>
            <a:r>
              <a:rPr lang="zh-CN" altLang="en-US" sz="1400" dirty="0" smtClean="0">
                <a:solidFill>
                  <a:srgbClr val="000000"/>
                </a:solidFill>
                <a:latin typeface="Tahoma" pitchFamily="34" charset="0"/>
                <a:cs typeface="Tahoma" pitchFamily="34" charset="0"/>
              </a:rPr>
              <a:t>，</a:t>
            </a:r>
            <a:r>
              <a:rPr lang="en-US" altLang="zh-CN" sz="1400" dirty="0" smtClean="0">
                <a:solidFill>
                  <a:srgbClr val="000000"/>
                </a:solidFill>
                <a:latin typeface="Tahoma" pitchFamily="34" charset="0"/>
                <a:ea typeface="Tahoma" pitchFamily="34" charset="0"/>
                <a:cs typeface="Tahoma" pitchFamily="34" charset="0"/>
              </a:rPr>
              <a:t>Vol52</a:t>
            </a:r>
            <a:r>
              <a:rPr lang="zh-CN" altLang="en-US" sz="1400" dirty="0" smtClean="0">
                <a:solidFill>
                  <a:srgbClr val="000000"/>
                </a:solidFill>
                <a:latin typeface="Tahoma" pitchFamily="34" charset="0"/>
                <a:cs typeface="Tahoma" pitchFamily="34" charset="0"/>
              </a:rPr>
              <a:t>（</a:t>
            </a:r>
            <a:r>
              <a:rPr lang="en-US" altLang="zh-CN" sz="1400" dirty="0" smtClean="0">
                <a:solidFill>
                  <a:srgbClr val="000000"/>
                </a:solidFill>
                <a:latin typeface="Tahoma" pitchFamily="34" charset="0"/>
                <a:ea typeface="Tahoma" pitchFamily="34" charset="0"/>
                <a:cs typeface="Tahoma" pitchFamily="34" charset="0"/>
              </a:rPr>
              <a:t>9</a:t>
            </a:r>
            <a:r>
              <a:rPr lang="zh-CN" altLang="en-US" sz="1400" dirty="0" smtClean="0">
                <a:solidFill>
                  <a:srgbClr val="000000"/>
                </a:solidFill>
                <a:latin typeface="Tahoma" pitchFamily="34" charset="0"/>
                <a:cs typeface="Tahoma" pitchFamily="34" charset="0"/>
              </a:rPr>
              <a:t>）：</a:t>
            </a:r>
            <a:r>
              <a:rPr lang="en-GB" altLang="zh-CN" sz="1400" dirty="0" smtClean="0">
                <a:solidFill>
                  <a:srgbClr val="000000"/>
                </a:solidFill>
                <a:latin typeface="Tahoma" pitchFamily="34" charset="0"/>
                <a:ea typeface="Tahoma" pitchFamily="34" charset="0"/>
                <a:cs typeface="Tahoma" pitchFamily="34" charset="0"/>
              </a:rPr>
              <a:t>1871-1879.</a:t>
            </a:r>
            <a:endParaRPr lang="en-GB" sz="1400" dirty="0" smtClean="0">
              <a:latin typeface="Tahoma" pitchFamily="34" charset="0"/>
              <a:ea typeface="Tahoma" pitchFamily="34" charset="0"/>
              <a:cs typeface="Tahoma" pitchFamily="34" charset="0"/>
            </a:endParaRPr>
          </a:p>
        </p:txBody>
      </p:sp>
      <p:pic>
        <p:nvPicPr>
          <p:cNvPr id="2051" name="Picture 2"/>
          <p:cNvPicPr>
            <a:picLocks noChangeAspect="1" noChangeArrowheads="1"/>
          </p:cNvPicPr>
          <p:nvPr/>
        </p:nvPicPr>
        <p:blipFill>
          <a:blip r:embed="rId3" cstate="print"/>
          <a:srcRect/>
          <a:stretch>
            <a:fillRect/>
          </a:stretch>
        </p:blipFill>
        <p:spPr bwMode="auto">
          <a:xfrm>
            <a:off x="3162735" y="3501008"/>
            <a:ext cx="5345749" cy="2088232"/>
          </a:xfrm>
          <a:prstGeom prst="rect">
            <a:avLst/>
          </a:prstGeom>
          <a:noFill/>
          <a:ln w="9525">
            <a:noFill/>
            <a:round/>
            <a:headEnd/>
            <a:tailEnd/>
          </a:ln>
        </p:spPr>
      </p:pic>
      <p:pic>
        <p:nvPicPr>
          <p:cNvPr id="2052" name="Picture 3"/>
          <p:cNvPicPr>
            <a:picLocks noChangeAspect="1" noChangeArrowheads="1"/>
          </p:cNvPicPr>
          <p:nvPr/>
        </p:nvPicPr>
        <p:blipFill>
          <a:blip r:embed="rId4" cstate="print"/>
          <a:srcRect/>
          <a:stretch>
            <a:fillRect/>
          </a:stretch>
        </p:blipFill>
        <p:spPr bwMode="auto">
          <a:xfrm>
            <a:off x="0" y="0"/>
            <a:ext cx="0" cy="0"/>
          </a:xfrm>
          <a:prstGeom prst="rect">
            <a:avLst/>
          </a:prstGeom>
          <a:noFill/>
          <a:ln w="9525">
            <a:noFill/>
            <a:round/>
            <a:headEnd/>
            <a:tailEnd/>
          </a:ln>
        </p:spPr>
      </p:pic>
      <p:sp>
        <p:nvSpPr>
          <p:cNvPr id="2053" name="Text Box 4"/>
          <p:cNvSpPr txBox="1">
            <a:spLocks noChangeArrowheads="1"/>
          </p:cNvSpPr>
          <p:nvPr/>
        </p:nvSpPr>
        <p:spPr bwMode="auto">
          <a:xfrm>
            <a:off x="115200" y="6205612"/>
            <a:ext cx="8849288" cy="505493"/>
          </a:xfrm>
          <a:prstGeom prst="rect">
            <a:avLst/>
          </a:prstGeom>
          <a:noFill/>
          <a:ln w="9525">
            <a:noFill/>
            <a:round/>
            <a:headEnd/>
            <a:tailEnd/>
          </a:ln>
        </p:spPr>
        <p:txBody>
          <a:bodyPr lIns="81639" tIns="49620" rIns="81639" bIns="40820"/>
          <a:lstStyle/>
          <a:p>
            <a:pPr>
              <a:tabLst>
                <a:tab pos="656650" algn="l"/>
                <a:tab pos="1313299" algn="l"/>
                <a:tab pos="1969949" algn="l"/>
                <a:tab pos="2626599" algn="l"/>
                <a:tab pos="3283248" algn="l"/>
                <a:tab pos="3939898" algn="l"/>
                <a:tab pos="4596548" algn="l"/>
                <a:tab pos="5253198" algn="l"/>
                <a:tab pos="5909847" algn="l"/>
              </a:tabLst>
            </a:pPr>
            <a:endParaRPr lang="en-GB" sz="1000" dirty="0">
              <a:solidFill>
                <a:srgbClr val="000000"/>
              </a:solidFill>
              <a:hlinkClick r:id="rId5"/>
            </a:endParaRPr>
          </a:p>
        </p:txBody>
      </p:sp>
      <p:pic>
        <p:nvPicPr>
          <p:cNvPr id="6" name="Picture 2"/>
          <p:cNvPicPr>
            <a:picLocks noChangeAspect="1" noChangeArrowheads="1"/>
          </p:cNvPicPr>
          <p:nvPr/>
        </p:nvPicPr>
        <p:blipFill>
          <a:blip r:embed="rId6" cstate="print"/>
          <a:srcRect/>
          <a:stretch>
            <a:fillRect/>
          </a:stretch>
        </p:blipFill>
        <p:spPr bwMode="auto">
          <a:xfrm>
            <a:off x="755575" y="332656"/>
            <a:ext cx="6189781" cy="2827728"/>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691680" y="387450"/>
            <a:ext cx="6120680" cy="6209902"/>
          </a:xfrm>
          <a:prstGeom prst="rect">
            <a:avLst/>
          </a:prstGeom>
          <a:noFill/>
          <a:ln w="9525">
            <a:noFill/>
            <a:miter lim="800000"/>
            <a:headEnd/>
            <a:tailEnd/>
          </a:ln>
        </p:spPr>
      </p:pic>
      <p:sp>
        <p:nvSpPr>
          <p:cNvPr id="7" name="内容占位符 2"/>
          <p:cNvSpPr>
            <a:spLocks noGrp="1"/>
          </p:cNvSpPr>
          <p:nvPr>
            <p:ph idx="1"/>
          </p:nvPr>
        </p:nvSpPr>
        <p:spPr>
          <a:xfrm>
            <a:off x="539552" y="4581128"/>
            <a:ext cx="8229600" cy="1512168"/>
          </a:xfrm>
        </p:spPr>
        <p:txBody>
          <a:bodyPr>
            <a:normAutofit fontScale="55000" lnSpcReduction="20000"/>
          </a:bodyPr>
          <a:lstStyle/>
          <a:p>
            <a:pPr>
              <a:lnSpc>
                <a:spcPct val="170000"/>
              </a:lnSpc>
            </a:pPr>
            <a:r>
              <a:rPr lang="en-US" altLang="zh-CN" dirty="0" smtClean="0">
                <a:solidFill>
                  <a:srgbClr val="C00000"/>
                </a:solidFill>
              </a:rPr>
              <a:t>only given for the most common complications (occurrence &gt;1% of all complications) and</a:t>
            </a:r>
            <a:r>
              <a:rPr lang="zh-CN" altLang="en-US" dirty="0" smtClean="0">
                <a:solidFill>
                  <a:srgbClr val="C00000"/>
                </a:solidFill>
              </a:rPr>
              <a:t>，</a:t>
            </a:r>
            <a:endParaRPr lang="en-US" altLang="zh-CN" dirty="0" smtClean="0">
              <a:solidFill>
                <a:srgbClr val="C00000"/>
              </a:solidFill>
            </a:endParaRPr>
          </a:p>
          <a:p>
            <a:pPr>
              <a:lnSpc>
                <a:spcPct val="170000"/>
              </a:lnSpc>
            </a:pPr>
            <a:r>
              <a:rPr lang="en-US" altLang="zh-CN" dirty="0" smtClean="0">
                <a:solidFill>
                  <a:srgbClr val="C00000"/>
                </a:solidFill>
              </a:rPr>
              <a:t> not for the rare events associated with blood donation (&lt;1% of all complications).</a:t>
            </a:r>
            <a:endParaRPr lang="zh-CN" altLang="en-US" dirty="0">
              <a:solidFill>
                <a:srgbClr val="C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1090464" cy="5962674"/>
          </a:xfrm>
        </p:spPr>
        <p:txBody>
          <a:bodyPr vert="eaVert">
            <a:normAutofit/>
          </a:bodyPr>
          <a:lstStyle/>
          <a:p>
            <a:r>
              <a:rPr lang="zh-CN" altLang="en-US" dirty="0" smtClean="0">
                <a:solidFill>
                  <a:srgbClr val="FF0000"/>
                </a:solidFill>
                <a:latin typeface="隶书" pitchFamily="49" charset="-122"/>
                <a:ea typeface="隶书" pitchFamily="49" charset="-122"/>
              </a:rPr>
              <a:t>献血反应分类</a:t>
            </a:r>
            <a:endParaRPr lang="zh-CN" altLang="en-US" dirty="0">
              <a:solidFill>
                <a:srgbClr val="FF0000"/>
              </a:solidFill>
              <a:latin typeface="隶书" pitchFamily="49" charset="-122"/>
              <a:ea typeface="隶书" pitchFamily="49" charset="-122"/>
            </a:endParaRPr>
          </a:p>
        </p:txBody>
      </p:sp>
      <p:pic>
        <p:nvPicPr>
          <p:cNvPr id="2050" name="Picture 2"/>
          <p:cNvPicPr>
            <a:picLocks noChangeAspect="1" noChangeArrowheads="1"/>
          </p:cNvPicPr>
          <p:nvPr/>
        </p:nvPicPr>
        <p:blipFill>
          <a:blip r:embed="rId2" cstate="print"/>
          <a:srcRect/>
          <a:stretch>
            <a:fillRect/>
          </a:stretch>
        </p:blipFill>
        <p:spPr bwMode="auto">
          <a:xfrm>
            <a:off x="2339752" y="136319"/>
            <a:ext cx="6327799" cy="6533041"/>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a:t>
            </a:r>
            <a:r>
              <a:rPr lang="zh-CN" altLang="en-US" dirty="0" smtClean="0"/>
              <a:t>类</a:t>
            </a:r>
            <a:r>
              <a:rPr lang="en-US" altLang="zh-CN" dirty="0" smtClean="0"/>
              <a:t> </a:t>
            </a:r>
            <a:endParaRPr lang="zh-CN" altLang="en-US" dirty="0"/>
          </a:p>
        </p:txBody>
      </p:sp>
      <p:sp>
        <p:nvSpPr>
          <p:cNvPr id="3" name="内容占位符 2"/>
          <p:cNvSpPr>
            <a:spLocks noGrp="1"/>
          </p:cNvSpPr>
          <p:nvPr>
            <p:ph idx="1"/>
          </p:nvPr>
        </p:nvSpPr>
        <p:spPr>
          <a:xfrm>
            <a:off x="457200" y="1772816"/>
            <a:ext cx="8229600" cy="4353347"/>
          </a:xfrm>
        </p:spPr>
        <p:txBody>
          <a:bodyPr>
            <a:normAutofit lnSpcReduction="10000"/>
          </a:bodyPr>
          <a:lstStyle/>
          <a:p>
            <a:pPr algn="just">
              <a:lnSpc>
                <a:spcPct val="150000"/>
              </a:lnSpc>
            </a:pPr>
            <a:r>
              <a:rPr lang="zh-CN" altLang="en-US" sz="2400" b="1" dirty="0" smtClean="0"/>
              <a:t>主要表现局部症状，这些症状直接由穿刺导致。主要特征是血液漏到血管外和痛疼。</a:t>
            </a:r>
            <a:endParaRPr lang="en-US" altLang="zh-CN" sz="2400" b="1" dirty="0" smtClean="0"/>
          </a:p>
          <a:p>
            <a:pPr algn="just">
              <a:lnSpc>
                <a:spcPct val="150000"/>
              </a:lnSpc>
              <a:buNone/>
            </a:pPr>
            <a:endParaRPr lang="en-US" altLang="zh-CN" sz="2400" b="1" dirty="0" smtClean="0"/>
          </a:p>
          <a:p>
            <a:pPr algn="just">
              <a:lnSpc>
                <a:spcPct val="150000"/>
              </a:lnSpc>
            </a:pPr>
            <a:r>
              <a:rPr lang="en-US" altLang="zh-CN" sz="2400" b="1" dirty="0" smtClean="0"/>
              <a:t>Complications mainly with local symptoms. These complications are directly caused by the insertion of the needle. Some of these are mainly characterized by occurrence of blood outside vessels, whereas others are mainly characterized by pain</a:t>
            </a:r>
            <a:endParaRPr lang="zh-CN" altLang="en-US" sz="2400" b="1"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2508</TotalTime>
  <Words>2016</Words>
  <Application>Microsoft Office PowerPoint</Application>
  <PresentationFormat>全屏显示(4:3)</PresentationFormat>
  <Paragraphs>332</Paragraphs>
  <Slides>35</Slides>
  <Notes>4</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献血反应与献血者保留 Blood Donation Reaction and Blood Donor Retention</vt:lpstr>
      <vt:lpstr> APBN</vt:lpstr>
      <vt:lpstr>APBN范围和目标</vt:lpstr>
      <vt:lpstr>幻灯片 4</vt:lpstr>
      <vt:lpstr>北京地区献血人群特点</vt:lpstr>
      <vt:lpstr>Adverse reactions, psychological factors, and their effect on donor retention in men and women. Transfusion，Vol52（9）：1871-1879.</vt:lpstr>
      <vt:lpstr>幻灯片 7</vt:lpstr>
      <vt:lpstr>献血反应分类</vt:lpstr>
      <vt:lpstr>A类 </vt:lpstr>
      <vt:lpstr>A 1.血液漏出血管外 综合症 blood outside the vessels.</vt:lpstr>
      <vt:lpstr>血肿 Haematoma</vt:lpstr>
      <vt:lpstr>动脉穿刺 Arterial puncture</vt:lpstr>
      <vt:lpstr>迟发出血Delayed bleeding</vt:lpstr>
      <vt:lpstr>幻灯片 14</vt:lpstr>
      <vt:lpstr>神经刺激Nerve irritation</vt:lpstr>
      <vt:lpstr>神经损伤Nerve injury</vt:lpstr>
      <vt:lpstr>Post-Donation “Not Ruled Out” Fatality Reports by Donated Product, FY2008 through FY2012，FDA</vt:lpstr>
      <vt:lpstr>Post-Donation “Not Ruled Out” Fatality Reports by Donated Product, FY2008 through FY2012，FDA</vt:lpstr>
      <vt:lpstr>献血反应发生原因</vt:lpstr>
      <vt:lpstr>相关度（Imputability）</vt:lpstr>
      <vt:lpstr> 献血者Haemovigilance </vt:lpstr>
      <vt:lpstr> 献血者Haemovigilance </vt:lpstr>
      <vt:lpstr> 献血者Haemovigilance </vt:lpstr>
      <vt:lpstr> 献血者Haemovigilance </vt:lpstr>
      <vt:lpstr> 献血者Haemovigilance </vt:lpstr>
      <vt:lpstr> 献血者Haemovigilance </vt:lpstr>
      <vt:lpstr>Haemovigilance 工作程序</vt:lpstr>
      <vt:lpstr>Subject of Questionnaire</vt:lpstr>
      <vt:lpstr>Results (1):   Personalities and Blood Donation Knowlegement  Between  Blood  Donors and Non-Blood Donors     </vt:lpstr>
      <vt:lpstr>Results(2):   Motivator of Blood Donation</vt:lpstr>
      <vt:lpstr>Path Model of Motivators of Blood Donation in Beijing</vt:lpstr>
      <vt:lpstr>Results(3): Path Model of Beliefs and Blood Donation Intention</vt:lpstr>
      <vt:lpstr>2008日本献血后自我屏蔽情况汇总</vt:lpstr>
      <vt:lpstr>2008日本献血后自我屏蔽健康状态分析</vt:lpstr>
      <vt:lpstr>谢谢!</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Relief System and Blood Donor Recruitment</dc:title>
  <dc:creator>qy</dc:creator>
  <cp:lastModifiedBy>qy</cp:lastModifiedBy>
  <cp:revision>126</cp:revision>
  <dcterms:created xsi:type="dcterms:W3CDTF">2013-04-19T08:14:42Z</dcterms:created>
  <dcterms:modified xsi:type="dcterms:W3CDTF">2013-05-07T02:15:10Z</dcterms:modified>
</cp:coreProperties>
</file>