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handoutMasterIdLst>
    <p:handoutMasterId r:id="rId24"/>
  </p:handoutMasterIdLst>
  <p:sldIdLst>
    <p:sldId id="256" r:id="rId2"/>
    <p:sldId id="305" r:id="rId3"/>
    <p:sldId id="306" r:id="rId4"/>
    <p:sldId id="307" r:id="rId5"/>
    <p:sldId id="308" r:id="rId6"/>
    <p:sldId id="261" r:id="rId7"/>
    <p:sldId id="271" r:id="rId8"/>
    <p:sldId id="301" r:id="rId9"/>
    <p:sldId id="309" r:id="rId10"/>
    <p:sldId id="302" r:id="rId11"/>
    <p:sldId id="303" r:id="rId12"/>
    <p:sldId id="280" r:id="rId13"/>
    <p:sldId id="282" r:id="rId14"/>
    <p:sldId id="285" r:id="rId15"/>
    <p:sldId id="290" r:id="rId16"/>
    <p:sldId id="291" r:id="rId17"/>
    <p:sldId id="292" r:id="rId18"/>
    <p:sldId id="293" r:id="rId19"/>
    <p:sldId id="294" r:id="rId20"/>
    <p:sldId id="296" r:id="rId21"/>
    <p:sldId id="297" r:id="rId22"/>
    <p:sldId id="270" r:id="rId23"/>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0" d="100"/>
          <a:sy n="100" d="100"/>
        </p:scale>
        <p:origin x="-26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ea typeface="宋体" pitchFamily="2" charset="-122"/>
              </a:defRPr>
            </a:lvl1pPr>
          </a:lstStyle>
          <a:p>
            <a:pPr>
              <a:defRPr/>
            </a:pPr>
            <a:endParaRPr lang="en-US" altLang="zh-CN"/>
          </a:p>
        </p:txBody>
      </p:sp>
      <p:sp>
        <p:nvSpPr>
          <p:cNvPr id="6656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ea typeface="宋体" pitchFamily="2" charset="-122"/>
              </a:defRPr>
            </a:lvl1pPr>
          </a:lstStyle>
          <a:p>
            <a:pPr>
              <a:defRPr/>
            </a:pPr>
            <a:endParaRPr lang="en-US" altLang="zh-CN"/>
          </a:p>
        </p:txBody>
      </p:sp>
      <p:sp>
        <p:nvSpPr>
          <p:cNvPr id="6656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ea typeface="宋体" pitchFamily="2" charset="-122"/>
              </a:defRPr>
            </a:lvl1pPr>
          </a:lstStyle>
          <a:p>
            <a:pPr>
              <a:defRPr/>
            </a:pPr>
            <a:endParaRPr lang="en-US" altLang="zh-CN"/>
          </a:p>
        </p:txBody>
      </p:sp>
      <p:sp>
        <p:nvSpPr>
          <p:cNvPr id="6656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ea typeface="宋体" pitchFamily="2" charset="-122"/>
              </a:defRPr>
            </a:lvl1pPr>
          </a:lstStyle>
          <a:p>
            <a:pPr>
              <a:defRPr/>
            </a:pPr>
            <a:fld id="{72AE5470-BF76-47DA-AFE8-C3E9A910874C}" type="slidenum">
              <a:rPr lang="en-US" altLang="zh-CN"/>
              <a:pPr>
                <a:defRPr/>
              </a:pPr>
              <a:t>‹#›</a:t>
            </a:fld>
            <a:endParaRPr lang="en-US" altLang="zh-CN"/>
          </a:p>
        </p:txBody>
      </p:sp>
    </p:spTree>
    <p:extLst>
      <p:ext uri="{BB962C8B-B14F-4D97-AF65-F5344CB8AC3E}">
        <p14:creationId xmlns:p14="http://schemas.microsoft.com/office/powerpoint/2010/main" val="350533633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ahLst/>
            <a:cxnLst>
              <a:cxn ang="0">
                <a:pos x="2822" y="0"/>
              </a:cxn>
              <a:cxn ang="0">
                <a:pos x="0" y="975"/>
              </a:cxn>
              <a:cxn ang="0">
                <a:pos x="2169" y="3619"/>
              </a:cxn>
              <a:cxn ang="0">
                <a:pos x="3985" y="1125"/>
              </a:cxn>
              <a:cxn ang="0">
                <a:pos x="2822" y="0"/>
              </a:cxn>
              <a:cxn ang="0">
                <a:pos x="2822" y="0"/>
              </a:cxn>
            </a:cxnLst>
            <a:rect l="0" t="0" r="r" b="b"/>
            <a:pathLst>
              <a:path w="3985" h="3619">
                <a:moveTo>
                  <a:pt x="2822" y="0"/>
                </a:moveTo>
                <a:lnTo>
                  <a:pt x="0" y="975"/>
                </a:lnTo>
                <a:lnTo>
                  <a:pt x="2169" y="3619"/>
                </a:lnTo>
                <a:lnTo>
                  <a:pt x="3985" y="1125"/>
                </a:lnTo>
                <a:lnTo>
                  <a:pt x="2822" y="0"/>
                </a:lnTo>
                <a:lnTo>
                  <a:pt x="2822" y="0"/>
                </a:lnTo>
                <a:close/>
              </a:path>
            </a:pathLst>
          </a:custGeom>
          <a:solidFill>
            <a:schemeClr val="accent1"/>
          </a:solidFill>
          <a:ln w="9525">
            <a:noFill/>
            <a:round/>
            <a:headEnd/>
            <a:tailEnd/>
          </a:ln>
        </p:spPr>
        <p:txBody>
          <a:bodyPr/>
          <a:lstStyle/>
          <a:p>
            <a:pPr eaLnBrk="0" hangingPunct="0">
              <a:defRPr/>
            </a:pPr>
            <a:endParaRPr lang="zh-CN" altLang="en-US">
              <a:ea typeface="宋体" pitchFamily="2" charset="-122"/>
            </a:endParaRPr>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headEnd/>
              <a:tailEnd/>
            </a:ln>
          </p:spPr>
          <p:txBody>
            <a:bodyPr/>
            <a:lstStyle/>
            <a:p>
              <a:pPr eaLnBrk="0" hangingPunct="0">
                <a:defRPr/>
              </a:pPr>
              <a:endParaRPr lang="zh-CN" altLang="en-US">
                <a:ea typeface="宋体" pitchFamily="2" charset="-122"/>
              </a:endParaRPr>
            </a:p>
          </p:txBody>
        </p:sp>
        <p:sp>
          <p:nvSpPr>
            <p:cNvPr id="7" name="Freeform 10"/>
            <p:cNvSpPr>
              <a:spLocks/>
            </p:cNvSpPr>
            <p:nvPr userDrawn="1"/>
          </p:nvSpPr>
          <p:spPr bwMode="auto">
            <a:xfrm>
              <a:off x="166" y="261"/>
              <a:ext cx="2244" cy="1007"/>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headEnd/>
              <a:tailEnd/>
            </a:ln>
          </p:spPr>
          <p:txBody>
            <a:bodyPr/>
            <a:lstStyle/>
            <a:p>
              <a:pPr eaLnBrk="0" hangingPunct="0">
                <a:defRPr/>
              </a:pPr>
              <a:endParaRPr lang="zh-CN" altLang="en-US">
                <a:ea typeface="宋体" pitchFamily="2" charset="-122"/>
              </a:endParaRPr>
            </a:p>
          </p:txBody>
        </p:sp>
        <p:sp>
          <p:nvSpPr>
            <p:cNvPr id="8" name="Freeform 11"/>
            <p:cNvSpPr>
              <a:spLocks/>
            </p:cNvSpPr>
            <p:nvPr userDrawn="1"/>
          </p:nvSpPr>
          <p:spPr bwMode="auto">
            <a:xfrm>
              <a:off x="474" y="344"/>
              <a:ext cx="1488" cy="919"/>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zh-CN" altLang="en-US">
                <a:ea typeface="宋体" pitchFamily="2" charset="-122"/>
              </a:endParaRPr>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11" name="Freeform 14"/>
              <p:cNvSpPr>
                <a:spLocks/>
              </p:cNvSpPr>
              <p:nvPr userDrawn="1"/>
            </p:nvSpPr>
            <p:spPr bwMode="auto">
              <a:xfrm>
                <a:off x="123" y="148"/>
                <a:ext cx="2386" cy="108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12" name="Freeform 15"/>
              <p:cNvSpPr>
                <a:spLocks/>
              </p:cNvSpPr>
              <p:nvPr userDrawn="1"/>
            </p:nvSpPr>
            <p:spPr bwMode="auto">
              <a:xfrm>
                <a:off x="324" y="158"/>
                <a:ext cx="1686" cy="614"/>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13" name="Freeform 16"/>
              <p:cNvSpPr>
                <a:spLocks/>
              </p:cNvSpPr>
              <p:nvPr userDrawn="1"/>
            </p:nvSpPr>
            <p:spPr bwMode="auto">
              <a:xfrm>
                <a:off x="409" y="251"/>
                <a:ext cx="227" cy="410"/>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14" name="Freeform 17"/>
              <p:cNvSpPr>
                <a:spLocks/>
              </p:cNvSpPr>
              <p:nvPr userDrawn="1"/>
            </p:nvSpPr>
            <p:spPr bwMode="auto">
              <a:xfrm>
                <a:off x="846" y="536"/>
                <a:ext cx="691" cy="36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headEnd/>
              <a:tailEnd/>
            </a:ln>
          </p:spPr>
          <p:txBody>
            <a:bodyPr/>
            <a:lstStyle/>
            <a:p>
              <a:pPr eaLnBrk="0" hangingPunct="0">
                <a:defRPr/>
              </a:pPr>
              <a:endParaRPr lang="zh-CN" altLang="en-US">
                <a:ea typeface="宋体" pitchFamily="2" charset="-122"/>
              </a:endParaRPr>
            </a:p>
          </p:txBody>
        </p:sp>
        <p:sp>
          <p:nvSpPr>
            <p:cNvPr id="17" name="Freeform 20"/>
            <p:cNvSpPr>
              <a:spLocks/>
            </p:cNvSpPr>
            <p:nvPr userDrawn="1"/>
          </p:nvSpPr>
          <p:spPr bwMode="auto">
            <a:xfrm rot="7320404">
              <a:off x="4893" y="2923"/>
              <a:ext cx="627" cy="29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folHlink"/>
            </a:solidFill>
            <a:ln w="9525">
              <a:noFill/>
              <a:round/>
              <a:headEnd/>
              <a:tailEnd/>
            </a:ln>
          </p:spPr>
          <p:txBody>
            <a:bodyPr/>
            <a:lstStyle/>
            <a:p>
              <a:pPr eaLnBrk="0" hangingPunct="0">
                <a:defRPr/>
              </a:pPr>
              <a:endParaRPr lang="zh-CN" altLang="en-US">
                <a:ea typeface="宋体" pitchFamily="2" charset="-122"/>
              </a:endParaRPr>
            </a:p>
          </p:txBody>
        </p:sp>
        <p:sp>
          <p:nvSpPr>
            <p:cNvPr id="18" name="Freeform 21"/>
            <p:cNvSpPr>
              <a:spLocks/>
            </p:cNvSpPr>
            <p:nvPr userDrawn="1"/>
          </p:nvSpPr>
          <p:spPr bwMode="auto">
            <a:xfrm rot="7320404">
              <a:off x="5000" y="2913"/>
              <a:ext cx="416" cy="265"/>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zh-CN" altLang="en-US">
                <a:ea typeface="宋体" pitchFamily="2" charset="-122"/>
              </a:endParaRPr>
            </a:p>
          </p:txBody>
        </p:sp>
        <p:grpSp>
          <p:nvGrpSpPr>
            <p:cNvPr id="19" name="Group 22"/>
            <p:cNvGrpSpPr>
              <a:grpSpLocks/>
            </p:cNvGrpSpPr>
            <p:nvPr userDrawn="1"/>
          </p:nvGrpSpPr>
          <p:grpSpPr bwMode="auto">
            <a:xfrm>
              <a:off x="4986" y="2752"/>
              <a:ext cx="470" cy="667"/>
              <a:chOff x="4986" y="2752"/>
              <a:chExt cx="470" cy="667"/>
            </a:xfrm>
          </p:grpSpPr>
          <p:sp>
            <p:nvSpPr>
              <p:cNvPr id="20" name="Freeform 23"/>
              <p:cNvSpPr>
                <a:spLocks/>
              </p:cNvSpPr>
              <p:nvPr userDrawn="1"/>
            </p:nvSpPr>
            <p:spPr bwMode="auto">
              <a:xfrm rot="7320404">
                <a:off x="4987" y="3190"/>
                <a:ext cx="59" cy="61"/>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21" name="Freeform 24"/>
              <p:cNvSpPr>
                <a:spLocks/>
              </p:cNvSpPr>
              <p:nvPr userDrawn="1"/>
            </p:nvSpPr>
            <p:spPr bwMode="auto">
              <a:xfrm rot="7320404">
                <a:off x="4887" y="2930"/>
                <a:ext cx="667" cy="31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22" name="Freeform 25"/>
              <p:cNvSpPr>
                <a:spLocks/>
              </p:cNvSpPr>
              <p:nvPr userDrawn="1"/>
            </p:nvSpPr>
            <p:spPr bwMode="auto">
              <a:xfrm rot="7320404">
                <a:off x="5062" y="2997"/>
                <a:ext cx="472" cy="176"/>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23" name="Freeform 26"/>
              <p:cNvSpPr>
                <a:spLocks/>
              </p:cNvSpPr>
              <p:nvPr userDrawn="1"/>
            </p:nvSpPr>
            <p:spPr bwMode="auto">
              <a:xfrm rot="7320404">
                <a:off x="5365" y="2873"/>
                <a:ext cx="63" cy="118"/>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24" name="Freeform 27"/>
              <p:cNvSpPr>
                <a:spLocks/>
              </p:cNvSpPr>
              <p:nvPr userDrawn="1"/>
            </p:nvSpPr>
            <p:spPr bwMode="auto">
              <a:xfrm rot="7320404">
                <a:off x="5137" y="3000"/>
                <a:ext cx="193" cy="10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grpSp>
      </p:grpSp>
      <p:sp>
        <p:nvSpPr>
          <p:cNvPr id="25" name="Freeform 28"/>
          <p:cNvSpPr>
            <a:spLocks/>
          </p:cNvSpPr>
          <p:nvPr/>
        </p:nvSpPr>
        <p:spPr bwMode="auto">
          <a:xfrm>
            <a:off x="901700" y="5054600"/>
            <a:ext cx="6807200" cy="728663"/>
          </a:xfrm>
          <a:custGeom>
            <a:avLst/>
            <a:gdLst/>
            <a:ahLst/>
            <a:cxnLst>
              <a:cxn ang="0">
                <a:pos x="0" y="0"/>
              </a:cxn>
              <a:cxn ang="0">
                <a:pos x="816" y="256"/>
              </a:cxn>
              <a:cxn ang="0">
                <a:pos x="1560" y="144"/>
              </a:cxn>
              <a:cxn ang="0">
                <a:pos x="1856" y="376"/>
              </a:cxn>
              <a:cxn ang="0">
                <a:pos x="2344" y="152"/>
              </a:cxn>
              <a:cxn ang="0">
                <a:pos x="3536" y="456"/>
              </a:cxn>
              <a:cxn ang="0">
                <a:pos x="4288" y="136"/>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ffectLst/>
        </p:spPr>
        <p:txBody>
          <a:bodyPr/>
          <a:lstStyle/>
          <a:p>
            <a:pPr eaLnBrk="0" hangingPunct="0">
              <a:defRPr/>
            </a:pPr>
            <a:endParaRPr lang="zh-CN" altLang="en-US">
              <a:ea typeface="宋体" pitchFamily="2" charset="-122"/>
            </a:endParaRPr>
          </a:p>
        </p:txBody>
      </p:sp>
      <p:sp>
        <p:nvSpPr>
          <p:cNvPr id="26" name="Freeform 29"/>
          <p:cNvSpPr>
            <a:spLocks/>
          </p:cNvSpPr>
          <p:nvPr/>
        </p:nvSpPr>
        <p:spPr bwMode="auto">
          <a:xfrm>
            <a:off x="4076700" y="1930400"/>
            <a:ext cx="889000" cy="381000"/>
          </a:xfrm>
          <a:custGeom>
            <a:avLst/>
            <a:gdLst/>
            <a:ahLst/>
            <a:cxnLst>
              <a:cxn ang="0">
                <a:pos x="0" y="32"/>
              </a:cxn>
              <a:cxn ang="0">
                <a:pos x="280" y="144"/>
              </a:cxn>
              <a:cxn ang="0">
                <a:pos x="448" y="16"/>
              </a:cxn>
              <a:cxn ang="0">
                <a:pos x="560" y="240"/>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ffectLst/>
        </p:spPr>
        <p:txBody>
          <a:bodyPr/>
          <a:lstStyle/>
          <a:p>
            <a:pPr eaLnBrk="0" hangingPunct="0">
              <a:defRPr/>
            </a:pPr>
            <a:endParaRPr lang="zh-CN" altLang="en-US">
              <a:ea typeface="宋体" pitchFamily="2" charset="-122"/>
            </a:endParaRPr>
          </a:p>
        </p:txBody>
      </p:sp>
      <p:sp>
        <p:nvSpPr>
          <p:cNvPr id="79875"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lvl1pPr>
          </a:lstStyle>
          <a:p>
            <a:r>
              <a:rPr lang="zh-CN" altLang="en-US"/>
              <a:t>单击此处编辑母版标题样式</a:t>
            </a:r>
          </a:p>
        </p:txBody>
      </p:sp>
      <p:sp>
        <p:nvSpPr>
          <p:cNvPr id="79876" name="Rectangle 4"/>
          <p:cNvSpPr>
            <a:spLocks noGrp="1" noChangeArrowheads="1"/>
          </p:cNvSpPr>
          <p:nvPr>
            <p:ph type="subTitle" idx="1"/>
          </p:nvPr>
        </p:nvSpPr>
        <p:spPr>
          <a:xfrm>
            <a:off x="1549400" y="4051300"/>
            <a:ext cx="6032500" cy="1003300"/>
          </a:xfrm>
        </p:spPr>
        <p:txBody>
          <a:bodyPr/>
          <a:lstStyle>
            <a:lvl1pPr marL="0" indent="0" algn="ctr">
              <a:buFontTx/>
              <a:buNone/>
              <a:defRPr/>
            </a:lvl1pPr>
          </a:lstStyle>
          <a:p>
            <a:r>
              <a:rPr lang="zh-CN" altLang="en-US"/>
              <a:t>单击此处编辑母版副标题样式</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endParaRPr lang="en-US" altLang="zh-CN"/>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endParaRPr lang="en-US" altLang="zh-CN"/>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pPr>
              <a:defRPr/>
            </a:pPr>
            <a:fld id="{965C70D1-595D-48BC-A0C2-B1AA69631058}" type="slidenum">
              <a:rPr lang="en-US" altLang="zh-CN"/>
              <a:pPr>
                <a:defRPr/>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7"/>
          <p:cNvSpPr>
            <a:spLocks noGrp="1" noChangeArrowheads="1"/>
          </p:cNvSpPr>
          <p:nvPr>
            <p:ph type="sldNum" sz="quarter" idx="12"/>
          </p:nvPr>
        </p:nvSpPr>
        <p:spPr>
          <a:ln/>
        </p:spPr>
        <p:txBody>
          <a:bodyPr/>
          <a:lstStyle>
            <a:lvl1pPr>
              <a:defRPr/>
            </a:lvl1pPr>
          </a:lstStyle>
          <a:p>
            <a:pPr>
              <a:defRPr/>
            </a:pPr>
            <a:fld id="{460F246B-FFA6-4CF5-B377-2D16B4B9FA50}" type="slidenum">
              <a:rPr lang="en-US" altLang="zh-CN"/>
              <a:pPr>
                <a:defRPr/>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7"/>
          <p:cNvSpPr>
            <a:spLocks noGrp="1" noChangeArrowheads="1"/>
          </p:cNvSpPr>
          <p:nvPr>
            <p:ph type="sldNum" sz="quarter" idx="12"/>
          </p:nvPr>
        </p:nvSpPr>
        <p:spPr>
          <a:ln/>
        </p:spPr>
        <p:txBody>
          <a:bodyPr/>
          <a:lstStyle>
            <a:lvl1pPr>
              <a:defRPr/>
            </a:lvl1pPr>
          </a:lstStyle>
          <a:p>
            <a:pPr>
              <a:defRPr/>
            </a:pPr>
            <a:fld id="{15C54AB9-F1B4-4F49-A784-931E8F0D04EF}" type="slidenum">
              <a:rPr lang="en-US" altLang="zh-CN"/>
              <a:pPr>
                <a:defRPr/>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7"/>
          <p:cNvSpPr>
            <a:spLocks noGrp="1" noChangeArrowheads="1"/>
          </p:cNvSpPr>
          <p:nvPr>
            <p:ph type="sldNum" sz="quarter" idx="12"/>
          </p:nvPr>
        </p:nvSpPr>
        <p:spPr>
          <a:ln/>
        </p:spPr>
        <p:txBody>
          <a:bodyPr/>
          <a:lstStyle>
            <a:lvl1pPr>
              <a:defRPr/>
            </a:lvl1pPr>
          </a:lstStyle>
          <a:p>
            <a:pPr>
              <a:defRPr/>
            </a:pPr>
            <a:fld id="{AC51BE80-783B-40C0-B86A-A7A7F1886C31}" type="slidenum">
              <a:rPr lang="en-US" altLang="zh-CN"/>
              <a:pPr>
                <a:defRPr/>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7"/>
          <p:cNvSpPr>
            <a:spLocks noGrp="1" noChangeArrowheads="1"/>
          </p:cNvSpPr>
          <p:nvPr>
            <p:ph type="sldNum" sz="quarter" idx="12"/>
          </p:nvPr>
        </p:nvSpPr>
        <p:spPr>
          <a:ln/>
        </p:spPr>
        <p:txBody>
          <a:bodyPr/>
          <a:lstStyle>
            <a:lvl1pPr>
              <a:defRPr/>
            </a:lvl1pPr>
          </a:lstStyle>
          <a:p>
            <a:pPr>
              <a:defRPr/>
            </a:pPr>
            <a:fld id="{63E2F01D-692E-4CCA-9EBF-898C1FE1606D}" type="slidenum">
              <a:rPr lang="en-US" altLang="zh-CN"/>
              <a:pPr>
                <a:defRPr/>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7"/>
          <p:cNvSpPr>
            <a:spLocks noGrp="1" noChangeArrowheads="1"/>
          </p:cNvSpPr>
          <p:nvPr>
            <p:ph type="sldNum" sz="quarter" idx="12"/>
          </p:nvPr>
        </p:nvSpPr>
        <p:spPr>
          <a:ln/>
        </p:spPr>
        <p:txBody>
          <a:bodyPr/>
          <a:lstStyle>
            <a:lvl1pPr>
              <a:defRPr/>
            </a:lvl1pPr>
          </a:lstStyle>
          <a:p>
            <a:pPr>
              <a:defRPr/>
            </a:pPr>
            <a:fld id="{2DEDDA8F-86B4-4DFD-887E-F6C820D7DBA3}" type="slidenum">
              <a:rPr lang="en-US" altLang="zh-CN"/>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7"/>
          <p:cNvSpPr>
            <a:spLocks noGrp="1" noChangeArrowheads="1"/>
          </p:cNvSpPr>
          <p:nvPr>
            <p:ph type="sldNum" sz="quarter" idx="12"/>
          </p:nvPr>
        </p:nvSpPr>
        <p:spPr>
          <a:ln/>
        </p:spPr>
        <p:txBody>
          <a:bodyPr/>
          <a:lstStyle>
            <a:lvl1pPr>
              <a:defRPr/>
            </a:lvl1pPr>
          </a:lstStyle>
          <a:p>
            <a:pPr>
              <a:defRPr/>
            </a:pPr>
            <a:fld id="{CEAB1402-1170-49B1-9959-2CADC3E7374D}" type="slidenum">
              <a:rPr lang="en-US" altLang="zh-CN"/>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7"/>
          <p:cNvSpPr>
            <a:spLocks noGrp="1" noChangeArrowheads="1"/>
          </p:cNvSpPr>
          <p:nvPr>
            <p:ph type="sldNum" sz="quarter" idx="12"/>
          </p:nvPr>
        </p:nvSpPr>
        <p:spPr>
          <a:ln/>
        </p:spPr>
        <p:txBody>
          <a:bodyPr/>
          <a:lstStyle>
            <a:lvl1pPr>
              <a:defRPr/>
            </a:lvl1pPr>
          </a:lstStyle>
          <a:p>
            <a:pPr>
              <a:defRPr/>
            </a:pPr>
            <a:fld id="{D0D58706-4FBD-4DC2-8319-6F8A070F537C}" type="slidenum">
              <a:rPr lang="en-US" altLang="zh-CN"/>
              <a:pPr>
                <a:defRPr/>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7"/>
          <p:cNvSpPr>
            <a:spLocks noGrp="1" noChangeArrowheads="1"/>
          </p:cNvSpPr>
          <p:nvPr>
            <p:ph type="sldNum" sz="quarter" idx="12"/>
          </p:nvPr>
        </p:nvSpPr>
        <p:spPr>
          <a:ln/>
        </p:spPr>
        <p:txBody>
          <a:bodyPr/>
          <a:lstStyle>
            <a:lvl1pPr>
              <a:defRPr/>
            </a:lvl1pPr>
          </a:lstStyle>
          <a:p>
            <a:pPr>
              <a:defRPr/>
            </a:pPr>
            <a:fld id="{4BB5775D-19F9-4494-B2AF-4382DE320771}" type="slidenum">
              <a:rPr lang="en-US" altLang="zh-CN"/>
              <a:pPr>
                <a:defRPr/>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7"/>
          <p:cNvSpPr>
            <a:spLocks noGrp="1" noChangeArrowheads="1"/>
          </p:cNvSpPr>
          <p:nvPr>
            <p:ph type="sldNum" sz="quarter" idx="12"/>
          </p:nvPr>
        </p:nvSpPr>
        <p:spPr>
          <a:ln/>
        </p:spPr>
        <p:txBody>
          <a:bodyPr/>
          <a:lstStyle>
            <a:lvl1pPr>
              <a:defRPr/>
            </a:lvl1pPr>
          </a:lstStyle>
          <a:p>
            <a:pPr>
              <a:defRPr/>
            </a:pPr>
            <a:fld id="{3CD453EB-6B13-42C1-8959-12B4534770BF}" type="slidenum">
              <a:rPr lang="en-US" altLang="zh-CN"/>
              <a:pPr>
                <a:defRPr/>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457950" y="152400"/>
            <a:ext cx="1924050" cy="53340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152400"/>
            <a:ext cx="5619750" cy="53340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7"/>
          <p:cNvSpPr>
            <a:spLocks noGrp="1" noChangeArrowheads="1"/>
          </p:cNvSpPr>
          <p:nvPr>
            <p:ph type="sldNum" sz="quarter" idx="12"/>
          </p:nvPr>
        </p:nvSpPr>
        <p:spPr>
          <a:ln/>
        </p:spPr>
        <p:txBody>
          <a:bodyPr/>
          <a:lstStyle>
            <a:lvl1pPr>
              <a:defRPr/>
            </a:lvl1pPr>
          </a:lstStyle>
          <a:p>
            <a:pPr>
              <a:defRPr/>
            </a:pPr>
            <a:fld id="{C33BD63E-2657-4C7D-94E4-A1CC78B6FB89}" type="slidenum">
              <a:rPr lang="en-US" altLang="zh-CN"/>
              <a:pPr>
                <a:defRPr/>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8850" name="Freeform 2"/>
          <p:cNvSpPr>
            <a:spLocks/>
          </p:cNvSpPr>
          <p:nvPr/>
        </p:nvSpPr>
        <p:spPr bwMode="auto">
          <a:xfrm rot="-3172564">
            <a:off x="7777957" y="-15081"/>
            <a:ext cx="1162050" cy="2084387"/>
          </a:xfrm>
          <a:custGeom>
            <a:avLst/>
            <a:gdLst/>
            <a:ahLst/>
            <a:cxnLst>
              <a:cxn ang="0">
                <a:pos x="2903" y="433"/>
              </a:cxn>
              <a:cxn ang="0">
                <a:pos x="2565" y="80"/>
              </a:cxn>
              <a:cxn ang="0">
                <a:pos x="2241" y="0"/>
              </a:cxn>
              <a:cxn ang="0">
                <a:pos x="110" y="2811"/>
              </a:cxn>
              <a:cxn ang="0">
                <a:pos x="110" y="3228"/>
              </a:cxn>
              <a:cxn ang="0">
                <a:pos x="0" y="3631"/>
              </a:cxn>
              <a:cxn ang="0">
                <a:pos x="72" y="3686"/>
              </a:cxn>
              <a:cxn ang="0">
                <a:pos x="441" y="3355"/>
              </a:cxn>
              <a:cxn ang="0">
                <a:pos x="740" y="3228"/>
              </a:cxn>
              <a:cxn ang="0">
                <a:pos x="2903" y="433"/>
              </a:cxn>
              <a:cxn ang="0">
                <a:pos x="2903" y="433"/>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lnTo>
                  <a:pt x="2903" y="433"/>
                </a:lnTo>
                <a:close/>
              </a:path>
            </a:pathLst>
          </a:custGeom>
          <a:solidFill>
            <a:srgbClr val="FFFFFF"/>
          </a:solidFill>
          <a:ln w="9525">
            <a:noFill/>
            <a:round/>
            <a:headEnd/>
            <a:tailEnd/>
          </a:ln>
        </p:spPr>
        <p:txBody>
          <a:bodyPr/>
          <a:lstStyle/>
          <a:p>
            <a:pPr eaLnBrk="0" hangingPunct="0">
              <a:defRPr/>
            </a:pPr>
            <a:endParaRPr lang="zh-CN" altLang="en-US">
              <a:ea typeface="宋体" pitchFamily="2" charset="-122"/>
            </a:endParaRPr>
          </a:p>
        </p:txBody>
      </p:sp>
      <p:sp>
        <p:nvSpPr>
          <p:cNvPr id="1027" name="Rectangle 3"/>
          <p:cNvSpPr>
            <a:spLocks noGrp="1" noChangeArrowheads="1"/>
          </p:cNvSpPr>
          <p:nvPr>
            <p:ph type="title"/>
          </p:nvPr>
        </p:nvSpPr>
        <p:spPr bwMode="auto">
          <a:xfrm>
            <a:off x="685800" y="152400"/>
            <a:ext cx="6870700" cy="1600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1028" name="Rectangle 4"/>
          <p:cNvSpPr>
            <a:spLocks noGrp="1" noChangeArrowheads="1"/>
          </p:cNvSpPr>
          <p:nvPr>
            <p:ph type="body" idx="1"/>
          </p:nvPr>
        </p:nvSpPr>
        <p:spPr bwMode="auto">
          <a:xfrm>
            <a:off x="685800" y="1828800"/>
            <a:ext cx="7696200" cy="3657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78853"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400">
                <a:latin typeface="+mn-lt"/>
                <a:ea typeface="宋体" pitchFamily="2" charset="-122"/>
              </a:defRPr>
            </a:lvl1pPr>
          </a:lstStyle>
          <a:p>
            <a:pPr>
              <a:defRPr/>
            </a:pPr>
            <a:endParaRPr lang="en-US" altLang="zh-CN"/>
          </a:p>
        </p:txBody>
      </p:sp>
      <p:sp>
        <p:nvSpPr>
          <p:cNvPr id="78854"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latin typeface="+mn-lt"/>
                <a:ea typeface="宋体" pitchFamily="2" charset="-122"/>
              </a:defRPr>
            </a:lvl1pPr>
          </a:lstStyle>
          <a:p>
            <a:pPr>
              <a:defRPr/>
            </a:pPr>
            <a:endParaRPr lang="en-US" altLang="zh-CN"/>
          </a:p>
        </p:txBody>
      </p:sp>
      <p:sp>
        <p:nvSpPr>
          <p:cNvPr id="78855"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defRPr sz="1400">
                <a:latin typeface="+mn-lt"/>
                <a:ea typeface="宋体" pitchFamily="2" charset="-122"/>
              </a:defRPr>
            </a:lvl1pPr>
          </a:lstStyle>
          <a:p>
            <a:pPr>
              <a:defRPr/>
            </a:pPr>
            <a:fld id="{52FB904F-B4BF-44D5-86D1-459FFB34867C}" type="slidenum">
              <a:rPr lang="en-US" altLang="zh-CN"/>
              <a:pPr>
                <a:defRPr/>
              </a:pPr>
              <a:t>‹#›</a:t>
            </a:fld>
            <a:endParaRPr lang="en-US" altLang="zh-CN"/>
          </a:p>
        </p:txBody>
      </p:sp>
      <p:sp>
        <p:nvSpPr>
          <p:cNvPr id="78856" name="Freeform 8"/>
          <p:cNvSpPr>
            <a:spLocks/>
          </p:cNvSpPr>
          <p:nvPr/>
        </p:nvSpPr>
        <p:spPr bwMode="auto">
          <a:xfrm rot="-3172564">
            <a:off x="7865269" y="24607"/>
            <a:ext cx="1165225" cy="2097087"/>
          </a:xfrm>
          <a:custGeom>
            <a:avLst/>
            <a:gdLst/>
            <a:ahLst/>
            <a:cxnLst>
              <a:cxn ang="0">
                <a:pos x="2293" y="0"/>
              </a:cxn>
              <a:cxn ang="0">
                <a:pos x="130" y="2835"/>
              </a:cxn>
              <a:cxn ang="0">
                <a:pos x="131" y="3201"/>
              </a:cxn>
              <a:cxn ang="0">
                <a:pos x="0" y="3633"/>
              </a:cxn>
              <a:cxn ang="0">
                <a:pos x="50" y="3703"/>
              </a:cxn>
              <a:cxn ang="0">
                <a:pos x="422" y="3352"/>
              </a:cxn>
              <a:cxn ang="0">
                <a:pos x="763" y="3220"/>
              </a:cxn>
              <a:cxn ang="0">
                <a:pos x="2911" y="428"/>
              </a:cxn>
              <a:cxn ang="0">
                <a:pos x="2589" y="96"/>
              </a:cxn>
              <a:cxn ang="0">
                <a:pos x="2293" y="0"/>
              </a:cxn>
              <a:cxn ang="0">
                <a:pos x="2293" y="0"/>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lnTo>
                  <a:pt x="2293" y="0"/>
                </a:lnTo>
                <a:close/>
              </a:path>
            </a:pathLst>
          </a:custGeom>
          <a:solidFill>
            <a:schemeClr val="folHlink"/>
          </a:solidFill>
          <a:ln w="9525">
            <a:noFill/>
            <a:round/>
            <a:headEnd/>
            <a:tailEnd/>
          </a:ln>
        </p:spPr>
        <p:txBody>
          <a:bodyPr/>
          <a:lstStyle/>
          <a:p>
            <a:pPr eaLnBrk="0" hangingPunct="0">
              <a:defRPr/>
            </a:pPr>
            <a:endParaRPr lang="zh-CN" altLang="en-US">
              <a:ea typeface="宋体" pitchFamily="2" charset="-122"/>
            </a:endParaRPr>
          </a:p>
        </p:txBody>
      </p:sp>
      <p:sp>
        <p:nvSpPr>
          <p:cNvPr id="78857" name="Freeform 9"/>
          <p:cNvSpPr>
            <a:spLocks/>
          </p:cNvSpPr>
          <p:nvPr/>
        </p:nvSpPr>
        <p:spPr bwMode="auto">
          <a:xfrm rot="-3172564">
            <a:off x="7831138" y="192088"/>
            <a:ext cx="1025525" cy="1571625"/>
          </a:xfrm>
          <a:custGeom>
            <a:avLst/>
            <a:gdLst/>
            <a:ahLst/>
            <a:cxnLst>
              <a:cxn ang="0">
                <a:pos x="0" y="2485"/>
              </a:cxn>
              <a:cxn ang="0">
                <a:pos x="432" y="2553"/>
              </a:cxn>
              <a:cxn ang="0">
                <a:pos x="736" y="2777"/>
              </a:cxn>
              <a:cxn ang="0">
                <a:pos x="2561" y="399"/>
              </a:cxn>
              <a:cxn ang="0">
                <a:pos x="2118" y="82"/>
              </a:cxn>
              <a:cxn ang="0">
                <a:pos x="1898" y="0"/>
              </a:cxn>
              <a:cxn ang="0">
                <a:pos x="0" y="2485"/>
              </a:cxn>
              <a:cxn ang="0">
                <a:pos x="0" y="2485"/>
              </a:cxn>
            </a:cxnLst>
            <a:rect l="0" t="0" r="r" b="b"/>
            <a:pathLst>
              <a:path w="2561" h="2777">
                <a:moveTo>
                  <a:pt x="0" y="2485"/>
                </a:moveTo>
                <a:lnTo>
                  <a:pt x="432" y="2553"/>
                </a:lnTo>
                <a:lnTo>
                  <a:pt x="736" y="2777"/>
                </a:lnTo>
                <a:lnTo>
                  <a:pt x="2561" y="399"/>
                </a:lnTo>
                <a:lnTo>
                  <a:pt x="2118" y="82"/>
                </a:lnTo>
                <a:lnTo>
                  <a:pt x="1898" y="0"/>
                </a:lnTo>
                <a:lnTo>
                  <a:pt x="0" y="2485"/>
                </a:lnTo>
                <a:lnTo>
                  <a:pt x="0" y="2485"/>
                </a:lnTo>
                <a:close/>
              </a:path>
            </a:pathLst>
          </a:custGeom>
          <a:solidFill>
            <a:schemeClr val="bg2"/>
          </a:solidFill>
          <a:ln w="9525">
            <a:noFill/>
            <a:round/>
            <a:headEnd/>
            <a:tailEnd/>
          </a:ln>
        </p:spPr>
        <p:txBody>
          <a:bodyPr/>
          <a:lstStyle/>
          <a:p>
            <a:pPr eaLnBrk="0" hangingPunct="0">
              <a:defRPr/>
            </a:pPr>
            <a:endParaRPr lang="zh-CN" altLang="en-US">
              <a:ea typeface="宋体" pitchFamily="2" charset="-122"/>
            </a:endParaRPr>
          </a:p>
        </p:txBody>
      </p:sp>
      <p:grpSp>
        <p:nvGrpSpPr>
          <p:cNvPr id="1034" name="Group 10"/>
          <p:cNvGrpSpPr>
            <a:grpSpLocks/>
          </p:cNvGrpSpPr>
          <p:nvPr/>
        </p:nvGrpSpPr>
        <p:grpSpPr bwMode="auto">
          <a:xfrm>
            <a:off x="7938" y="5540375"/>
            <a:ext cx="1784350" cy="1246188"/>
            <a:chOff x="5" y="3490"/>
            <a:chExt cx="1124" cy="785"/>
          </a:xfrm>
        </p:grpSpPr>
        <p:sp>
          <p:nvSpPr>
            <p:cNvPr id="78859" name="Freeform 11"/>
            <p:cNvSpPr>
              <a:spLocks/>
            </p:cNvSpPr>
            <p:nvPr userDrawn="1"/>
          </p:nvSpPr>
          <p:spPr bwMode="auto">
            <a:xfrm>
              <a:off x="24" y="3505"/>
              <a:ext cx="1089" cy="649"/>
            </a:xfrm>
            <a:custGeom>
              <a:avLst/>
              <a:gdLst/>
              <a:ahLst/>
              <a:cxnLst>
                <a:cxn ang="0">
                  <a:pos x="1587" y="1260"/>
                </a:cxn>
                <a:cxn ang="0">
                  <a:pos x="1420" y="1106"/>
                </a:cxn>
                <a:cxn ang="0">
                  <a:pos x="1331" y="477"/>
                </a:cxn>
                <a:cxn ang="0">
                  <a:pos x="2139" y="330"/>
                </a:cxn>
                <a:cxn ang="0">
                  <a:pos x="2177" y="203"/>
                </a:cxn>
                <a:cxn ang="0">
                  <a:pos x="2099" y="100"/>
                </a:cxn>
                <a:cxn ang="0">
                  <a:pos x="1276" y="211"/>
                </a:cxn>
                <a:cxn ang="0">
                  <a:pos x="1219" y="32"/>
                </a:cxn>
                <a:cxn ang="0">
                  <a:pos x="1085" y="0"/>
                </a:cxn>
                <a:cxn ang="0">
                  <a:pos x="958" y="28"/>
                </a:cxn>
                <a:cxn ang="0">
                  <a:pos x="888" y="106"/>
                </a:cxn>
                <a:cxn ang="0">
                  <a:pos x="937" y="285"/>
                </a:cxn>
                <a:cxn ang="0">
                  <a:pos x="660" y="441"/>
                </a:cxn>
                <a:cxn ang="0">
                  <a:pos x="983" y="473"/>
                </a:cxn>
                <a:cxn ang="0">
                  <a:pos x="1112" y="889"/>
                </a:cxn>
                <a:cxn ang="0">
                  <a:pos x="141" y="469"/>
                </a:cxn>
                <a:cxn ang="0">
                  <a:pos x="46" y="509"/>
                </a:cxn>
                <a:cxn ang="0">
                  <a:pos x="0" y="636"/>
                </a:cxn>
                <a:cxn ang="0">
                  <a:pos x="55" y="779"/>
                </a:cxn>
                <a:cxn ang="0">
                  <a:pos x="1139" y="1288"/>
                </a:cxn>
                <a:cxn ang="0">
                  <a:pos x="1378" y="1256"/>
                </a:cxn>
                <a:cxn ang="0">
                  <a:pos x="1570" y="1298"/>
                </a:cxn>
                <a:cxn ang="0">
                  <a:pos x="1587" y="1260"/>
                </a:cxn>
                <a:cxn ang="0">
                  <a:pos x="1587" y="1260"/>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lnTo>
                    <a:pt x="1587" y="1260"/>
                  </a:lnTo>
                  <a:close/>
                </a:path>
              </a:pathLst>
            </a:custGeom>
            <a:solidFill>
              <a:srgbClr val="F8F8F8"/>
            </a:solidFill>
            <a:ln w="9525">
              <a:noFill/>
              <a:round/>
              <a:headEnd/>
              <a:tailEnd/>
            </a:ln>
          </p:spPr>
          <p:txBody>
            <a:bodyPr/>
            <a:lstStyle/>
            <a:p>
              <a:pPr eaLnBrk="0" hangingPunct="0">
                <a:defRPr/>
              </a:pPr>
              <a:endParaRPr lang="zh-CN" altLang="en-US">
                <a:ea typeface="宋体" pitchFamily="2" charset="-122"/>
              </a:endParaRPr>
            </a:p>
          </p:txBody>
        </p:sp>
        <p:sp>
          <p:nvSpPr>
            <p:cNvPr id="78860" name="Freeform 12"/>
            <p:cNvSpPr>
              <a:spLocks/>
            </p:cNvSpPr>
            <p:nvPr userDrawn="1"/>
          </p:nvSpPr>
          <p:spPr bwMode="auto">
            <a:xfrm>
              <a:off x="1022" y="3582"/>
              <a:ext cx="71" cy="129"/>
            </a:xfrm>
            <a:custGeom>
              <a:avLst/>
              <a:gdLst/>
              <a:ahLst/>
              <a:cxnLst>
                <a:cxn ang="0">
                  <a:pos x="0" y="7"/>
                </a:cxn>
                <a:cxn ang="0">
                  <a:pos x="120" y="0"/>
                </a:cxn>
                <a:cxn ang="0">
                  <a:pos x="143" y="233"/>
                </a:cxn>
                <a:cxn ang="0">
                  <a:pos x="8" y="258"/>
                </a:cxn>
                <a:cxn ang="0">
                  <a:pos x="0" y="7"/>
                </a:cxn>
                <a:cxn ang="0">
                  <a:pos x="0" y="7"/>
                </a:cxn>
              </a:cxnLst>
              <a:rect l="0" t="0" r="r" b="b"/>
              <a:pathLst>
                <a:path w="143" h="258">
                  <a:moveTo>
                    <a:pt x="0" y="7"/>
                  </a:moveTo>
                  <a:lnTo>
                    <a:pt x="120" y="0"/>
                  </a:lnTo>
                  <a:lnTo>
                    <a:pt x="143" y="233"/>
                  </a:lnTo>
                  <a:lnTo>
                    <a:pt x="8" y="258"/>
                  </a:lnTo>
                  <a:lnTo>
                    <a:pt x="0" y="7"/>
                  </a:lnTo>
                  <a:lnTo>
                    <a:pt x="0" y="7"/>
                  </a:lnTo>
                  <a:close/>
                </a:path>
              </a:pathLst>
            </a:custGeom>
            <a:solidFill>
              <a:schemeClr val="accent1"/>
            </a:solidFill>
            <a:ln w="9525">
              <a:noFill/>
              <a:round/>
              <a:headEnd/>
              <a:tailEnd/>
            </a:ln>
          </p:spPr>
          <p:txBody>
            <a:bodyPr/>
            <a:lstStyle/>
            <a:p>
              <a:pPr eaLnBrk="0" hangingPunct="0">
                <a:defRPr/>
              </a:pPr>
              <a:endParaRPr lang="zh-CN" altLang="en-US">
                <a:ea typeface="宋体" pitchFamily="2" charset="-122"/>
              </a:endParaRPr>
            </a:p>
          </p:txBody>
        </p:sp>
        <p:sp>
          <p:nvSpPr>
            <p:cNvPr id="78861" name="Freeform 13"/>
            <p:cNvSpPr>
              <a:spLocks/>
            </p:cNvSpPr>
            <p:nvPr userDrawn="1"/>
          </p:nvSpPr>
          <p:spPr bwMode="auto">
            <a:xfrm>
              <a:off x="20" y="3774"/>
              <a:ext cx="792" cy="41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headEnd/>
              <a:tailEnd/>
            </a:ln>
          </p:spPr>
          <p:txBody>
            <a:bodyPr/>
            <a:lstStyle/>
            <a:p>
              <a:pPr eaLnBrk="0" hangingPunct="0">
                <a:defRPr/>
              </a:pPr>
              <a:endParaRPr lang="zh-CN" altLang="en-US">
                <a:ea typeface="宋体" pitchFamily="2" charset="-122"/>
              </a:endParaRPr>
            </a:p>
          </p:txBody>
        </p:sp>
        <p:sp>
          <p:nvSpPr>
            <p:cNvPr id="78862" name="Freeform 14"/>
            <p:cNvSpPr>
              <a:spLocks/>
            </p:cNvSpPr>
            <p:nvPr userDrawn="1"/>
          </p:nvSpPr>
          <p:spPr bwMode="auto">
            <a:xfrm>
              <a:off x="129" y="3808"/>
              <a:ext cx="525" cy="374"/>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zh-CN" altLang="en-US">
                <a:ea typeface="宋体" pitchFamily="2" charset="-122"/>
              </a:endParaRPr>
            </a:p>
          </p:txBody>
        </p:sp>
        <p:sp>
          <p:nvSpPr>
            <p:cNvPr id="78863" name="Freeform 15"/>
            <p:cNvSpPr>
              <a:spLocks/>
            </p:cNvSpPr>
            <p:nvPr userDrawn="1"/>
          </p:nvSpPr>
          <p:spPr bwMode="auto">
            <a:xfrm>
              <a:off x="485" y="3532"/>
              <a:ext cx="135" cy="121"/>
            </a:xfrm>
            <a:custGeom>
              <a:avLst/>
              <a:gdLst/>
              <a:ahLst/>
              <a:cxnLst>
                <a:cxn ang="0">
                  <a:pos x="0" y="28"/>
                </a:cxn>
                <a:cxn ang="0">
                  <a:pos x="160" y="0"/>
                </a:cxn>
                <a:cxn ang="0">
                  <a:pos x="251" y="36"/>
                </a:cxn>
                <a:cxn ang="0">
                  <a:pos x="272" y="139"/>
                </a:cxn>
                <a:cxn ang="0">
                  <a:pos x="164" y="146"/>
                </a:cxn>
                <a:cxn ang="0">
                  <a:pos x="32" y="241"/>
                </a:cxn>
                <a:cxn ang="0">
                  <a:pos x="0" y="28"/>
                </a:cxn>
                <a:cxn ang="0">
                  <a:pos x="0" y="28"/>
                </a:cxn>
              </a:cxnLst>
              <a:rect l="0" t="0" r="r" b="b"/>
              <a:pathLst>
                <a:path w="272" h="241">
                  <a:moveTo>
                    <a:pt x="0" y="28"/>
                  </a:moveTo>
                  <a:lnTo>
                    <a:pt x="160" y="0"/>
                  </a:lnTo>
                  <a:lnTo>
                    <a:pt x="251" y="36"/>
                  </a:lnTo>
                  <a:lnTo>
                    <a:pt x="272" y="139"/>
                  </a:lnTo>
                  <a:lnTo>
                    <a:pt x="164" y="146"/>
                  </a:lnTo>
                  <a:lnTo>
                    <a:pt x="32" y="241"/>
                  </a:lnTo>
                  <a:lnTo>
                    <a:pt x="0" y="28"/>
                  </a:lnTo>
                  <a:lnTo>
                    <a:pt x="0" y="28"/>
                  </a:lnTo>
                  <a:close/>
                </a:path>
              </a:pathLst>
            </a:custGeom>
            <a:solidFill>
              <a:schemeClr val="hlink"/>
            </a:solidFill>
            <a:ln w="9525">
              <a:noFill/>
              <a:round/>
              <a:headEnd/>
              <a:tailEnd/>
            </a:ln>
          </p:spPr>
          <p:txBody>
            <a:bodyPr/>
            <a:lstStyle/>
            <a:p>
              <a:pPr eaLnBrk="0" hangingPunct="0">
                <a:defRPr/>
              </a:pPr>
              <a:endParaRPr lang="zh-CN" altLang="en-US">
                <a:ea typeface="宋体" pitchFamily="2" charset="-122"/>
              </a:endParaRPr>
            </a:p>
          </p:txBody>
        </p:sp>
        <p:sp>
          <p:nvSpPr>
            <p:cNvPr id="78864" name="Freeform 16"/>
            <p:cNvSpPr>
              <a:spLocks/>
            </p:cNvSpPr>
            <p:nvPr userDrawn="1"/>
          </p:nvSpPr>
          <p:spPr bwMode="auto">
            <a:xfrm>
              <a:off x="641" y="4163"/>
              <a:ext cx="76" cy="112"/>
            </a:xfrm>
            <a:custGeom>
              <a:avLst/>
              <a:gdLst/>
              <a:ahLst/>
              <a:cxnLst>
                <a:cxn ang="0">
                  <a:pos x="152" y="4"/>
                </a:cxn>
                <a:cxn ang="0">
                  <a:pos x="152" y="224"/>
                </a:cxn>
                <a:cxn ang="0">
                  <a:pos x="0" y="8"/>
                </a:cxn>
                <a:cxn ang="0">
                  <a:pos x="72" y="0"/>
                </a:cxn>
                <a:cxn ang="0">
                  <a:pos x="152" y="4"/>
                </a:cxn>
                <a:cxn ang="0">
                  <a:pos x="152" y="4"/>
                </a:cxn>
              </a:cxnLst>
              <a:rect l="0" t="0" r="r" b="b"/>
              <a:pathLst>
                <a:path w="152" h="224">
                  <a:moveTo>
                    <a:pt x="152" y="4"/>
                  </a:moveTo>
                  <a:lnTo>
                    <a:pt x="152" y="224"/>
                  </a:lnTo>
                  <a:lnTo>
                    <a:pt x="0" y="8"/>
                  </a:lnTo>
                  <a:lnTo>
                    <a:pt x="72" y="0"/>
                  </a:lnTo>
                  <a:lnTo>
                    <a:pt x="152" y="4"/>
                  </a:lnTo>
                  <a:lnTo>
                    <a:pt x="152" y="4"/>
                  </a:lnTo>
                  <a:close/>
                </a:path>
              </a:pathLst>
            </a:custGeom>
            <a:solidFill>
              <a:schemeClr val="hlink"/>
            </a:solidFill>
            <a:ln w="9525">
              <a:noFill/>
              <a:round/>
              <a:headEnd/>
              <a:tailEnd/>
            </a:ln>
          </p:spPr>
          <p:txBody>
            <a:bodyPr/>
            <a:lstStyle/>
            <a:p>
              <a:pPr eaLnBrk="0" hangingPunct="0">
                <a:defRPr/>
              </a:pPr>
              <a:endParaRPr lang="zh-CN" altLang="en-US">
                <a:ea typeface="宋体" pitchFamily="2" charset="-122"/>
              </a:endParaRPr>
            </a:p>
          </p:txBody>
        </p:sp>
        <p:sp>
          <p:nvSpPr>
            <p:cNvPr id="78865" name="Freeform 17"/>
            <p:cNvSpPr>
              <a:spLocks/>
            </p:cNvSpPr>
            <p:nvPr userDrawn="1"/>
          </p:nvSpPr>
          <p:spPr bwMode="auto">
            <a:xfrm>
              <a:off x="504" y="3607"/>
              <a:ext cx="193" cy="383"/>
            </a:xfrm>
            <a:custGeom>
              <a:avLst/>
              <a:gdLst/>
              <a:ahLst/>
              <a:cxnLst>
                <a:cxn ang="0">
                  <a:pos x="0" y="80"/>
                </a:cxn>
                <a:cxn ang="0">
                  <a:pos x="87" y="0"/>
                </a:cxn>
                <a:cxn ang="0">
                  <a:pos x="232" y="6"/>
                </a:cxn>
                <a:cxn ang="0">
                  <a:pos x="386" y="764"/>
                </a:cxn>
                <a:cxn ang="0">
                  <a:pos x="279" y="720"/>
                </a:cxn>
                <a:cxn ang="0">
                  <a:pos x="152" y="677"/>
                </a:cxn>
                <a:cxn ang="0">
                  <a:pos x="0" y="80"/>
                </a:cxn>
                <a:cxn ang="0">
                  <a:pos x="0" y="80"/>
                </a:cxn>
              </a:cxnLst>
              <a:rect l="0" t="0" r="r" b="b"/>
              <a:pathLst>
                <a:path w="386" h="764">
                  <a:moveTo>
                    <a:pt x="0" y="80"/>
                  </a:moveTo>
                  <a:lnTo>
                    <a:pt x="87" y="0"/>
                  </a:lnTo>
                  <a:lnTo>
                    <a:pt x="232" y="6"/>
                  </a:lnTo>
                  <a:lnTo>
                    <a:pt x="386" y="764"/>
                  </a:lnTo>
                  <a:lnTo>
                    <a:pt x="279" y="720"/>
                  </a:lnTo>
                  <a:lnTo>
                    <a:pt x="152" y="677"/>
                  </a:lnTo>
                  <a:lnTo>
                    <a:pt x="0" y="80"/>
                  </a:lnTo>
                  <a:lnTo>
                    <a:pt x="0" y="80"/>
                  </a:lnTo>
                  <a:close/>
                </a:path>
              </a:pathLst>
            </a:custGeom>
            <a:solidFill>
              <a:schemeClr val="bg2"/>
            </a:solidFill>
            <a:ln w="9525">
              <a:noFill/>
              <a:round/>
              <a:headEnd/>
              <a:tailEnd/>
            </a:ln>
          </p:spPr>
          <p:txBody>
            <a:bodyPr/>
            <a:lstStyle/>
            <a:p>
              <a:pPr eaLnBrk="0" hangingPunct="0">
                <a:defRPr/>
              </a:pPr>
              <a:endParaRPr lang="zh-CN" altLang="en-US">
                <a:ea typeface="宋体" pitchFamily="2" charset="-122"/>
              </a:endParaRPr>
            </a:p>
          </p:txBody>
        </p:sp>
        <p:sp>
          <p:nvSpPr>
            <p:cNvPr id="78866" name="Freeform 18"/>
            <p:cNvSpPr>
              <a:spLocks/>
            </p:cNvSpPr>
            <p:nvPr userDrawn="1"/>
          </p:nvSpPr>
          <p:spPr bwMode="auto">
            <a:xfrm>
              <a:off x="668" y="3590"/>
              <a:ext cx="364" cy="174"/>
            </a:xfrm>
            <a:custGeom>
              <a:avLst/>
              <a:gdLst/>
              <a:ahLst/>
              <a:cxnLst>
                <a:cxn ang="0">
                  <a:pos x="692" y="0"/>
                </a:cxn>
                <a:cxn ang="0">
                  <a:pos x="0" y="106"/>
                </a:cxn>
                <a:cxn ang="0">
                  <a:pos x="28" y="348"/>
                </a:cxn>
                <a:cxn ang="0">
                  <a:pos x="715" y="237"/>
                </a:cxn>
                <a:cxn ang="0">
                  <a:pos x="728" y="43"/>
                </a:cxn>
                <a:cxn ang="0">
                  <a:pos x="692" y="0"/>
                </a:cxn>
                <a:cxn ang="0">
                  <a:pos x="692" y="0"/>
                </a:cxn>
              </a:cxnLst>
              <a:rect l="0" t="0" r="r" b="b"/>
              <a:pathLst>
                <a:path w="728" h="348">
                  <a:moveTo>
                    <a:pt x="692" y="0"/>
                  </a:moveTo>
                  <a:lnTo>
                    <a:pt x="0" y="106"/>
                  </a:lnTo>
                  <a:lnTo>
                    <a:pt x="28" y="348"/>
                  </a:lnTo>
                  <a:lnTo>
                    <a:pt x="715" y="237"/>
                  </a:lnTo>
                  <a:lnTo>
                    <a:pt x="728" y="43"/>
                  </a:lnTo>
                  <a:lnTo>
                    <a:pt x="692" y="0"/>
                  </a:lnTo>
                  <a:lnTo>
                    <a:pt x="692" y="0"/>
                  </a:lnTo>
                  <a:close/>
                </a:path>
              </a:pathLst>
            </a:custGeom>
            <a:solidFill>
              <a:schemeClr val="bg2"/>
            </a:solidFill>
            <a:ln w="9525">
              <a:noFill/>
              <a:round/>
              <a:headEnd/>
              <a:tailEnd/>
            </a:ln>
          </p:spPr>
          <p:txBody>
            <a:bodyPr/>
            <a:lstStyle/>
            <a:p>
              <a:pPr eaLnBrk="0" hangingPunct="0">
                <a:defRPr/>
              </a:pPr>
              <a:endParaRPr lang="zh-CN" altLang="en-US">
                <a:ea typeface="宋体" pitchFamily="2" charset="-122"/>
              </a:endParaRPr>
            </a:p>
          </p:txBody>
        </p:sp>
        <p:sp>
          <p:nvSpPr>
            <p:cNvPr id="78867" name="Freeform 19"/>
            <p:cNvSpPr>
              <a:spLocks/>
            </p:cNvSpPr>
            <p:nvPr userDrawn="1"/>
          </p:nvSpPr>
          <p:spPr bwMode="auto">
            <a:xfrm>
              <a:off x="347" y="3693"/>
              <a:ext cx="156" cy="67"/>
            </a:xfrm>
            <a:custGeom>
              <a:avLst/>
              <a:gdLst/>
              <a:ahLst/>
              <a:cxnLst>
                <a:cxn ang="0">
                  <a:pos x="272" y="0"/>
                </a:cxn>
                <a:cxn ang="0">
                  <a:pos x="0" y="78"/>
                </a:cxn>
                <a:cxn ang="0">
                  <a:pos x="312" y="135"/>
                </a:cxn>
                <a:cxn ang="0">
                  <a:pos x="272" y="0"/>
                </a:cxn>
                <a:cxn ang="0">
                  <a:pos x="272" y="0"/>
                </a:cxn>
              </a:cxnLst>
              <a:rect l="0" t="0" r="r" b="b"/>
              <a:pathLst>
                <a:path w="312" h="135">
                  <a:moveTo>
                    <a:pt x="272" y="0"/>
                  </a:moveTo>
                  <a:lnTo>
                    <a:pt x="0" y="78"/>
                  </a:lnTo>
                  <a:lnTo>
                    <a:pt x="312" y="135"/>
                  </a:lnTo>
                  <a:lnTo>
                    <a:pt x="272" y="0"/>
                  </a:lnTo>
                  <a:lnTo>
                    <a:pt x="272" y="0"/>
                  </a:lnTo>
                  <a:close/>
                </a:path>
              </a:pathLst>
            </a:custGeom>
            <a:solidFill>
              <a:schemeClr val="accent1"/>
            </a:solidFill>
            <a:ln w="9525">
              <a:noFill/>
              <a:round/>
              <a:headEnd/>
              <a:tailEnd/>
            </a:ln>
          </p:spPr>
          <p:txBody>
            <a:bodyPr/>
            <a:lstStyle/>
            <a:p>
              <a:pPr eaLnBrk="0" hangingPunct="0">
                <a:defRPr/>
              </a:pPr>
              <a:endParaRPr lang="zh-CN" altLang="en-US">
                <a:ea typeface="宋体" pitchFamily="2" charset="-122"/>
              </a:endParaRPr>
            </a:p>
          </p:txBody>
        </p:sp>
        <p:grpSp>
          <p:nvGrpSpPr>
            <p:cNvPr id="1060" name="Group 20"/>
            <p:cNvGrpSpPr>
              <a:grpSpLocks/>
            </p:cNvGrpSpPr>
            <p:nvPr userDrawn="1"/>
          </p:nvGrpSpPr>
          <p:grpSpPr bwMode="auto">
            <a:xfrm>
              <a:off x="5" y="3490"/>
              <a:ext cx="1124" cy="780"/>
              <a:chOff x="5" y="3490"/>
              <a:chExt cx="1124" cy="780"/>
            </a:xfrm>
          </p:grpSpPr>
          <p:grpSp>
            <p:nvGrpSpPr>
              <p:cNvPr id="1061" name="Group 21"/>
              <p:cNvGrpSpPr>
                <a:grpSpLocks/>
              </p:cNvGrpSpPr>
              <p:nvPr userDrawn="1"/>
            </p:nvGrpSpPr>
            <p:grpSpPr bwMode="auto">
              <a:xfrm>
                <a:off x="499" y="3562"/>
                <a:ext cx="548" cy="708"/>
                <a:chOff x="499" y="3562"/>
                <a:chExt cx="548" cy="708"/>
              </a:xfrm>
            </p:grpSpPr>
            <p:sp>
              <p:nvSpPr>
                <p:cNvPr id="78870" name="Freeform 22"/>
                <p:cNvSpPr>
                  <a:spLocks/>
                </p:cNvSpPr>
                <p:nvPr userDrawn="1"/>
              </p:nvSpPr>
              <p:spPr bwMode="auto">
                <a:xfrm>
                  <a:off x="499" y="3587"/>
                  <a:ext cx="157" cy="87"/>
                </a:xfrm>
                <a:custGeom>
                  <a:avLst/>
                  <a:gdLst/>
                  <a:ahLst/>
                  <a:cxnLst>
                    <a:cxn ang="0">
                      <a:pos x="0" y="107"/>
                    </a:cxn>
                    <a:cxn ang="0">
                      <a:pos x="114" y="10"/>
                    </a:cxn>
                    <a:cxn ang="0">
                      <a:pos x="213" y="0"/>
                    </a:cxn>
                    <a:cxn ang="0">
                      <a:pos x="292" y="27"/>
                    </a:cxn>
                    <a:cxn ang="0">
                      <a:pos x="313" y="91"/>
                    </a:cxn>
                    <a:cxn ang="0">
                      <a:pos x="167" y="67"/>
                    </a:cxn>
                    <a:cxn ang="0">
                      <a:pos x="74" y="101"/>
                    </a:cxn>
                    <a:cxn ang="0">
                      <a:pos x="13" y="175"/>
                    </a:cxn>
                    <a:cxn ang="0">
                      <a:pos x="0" y="107"/>
                    </a:cxn>
                    <a:cxn ang="0">
                      <a:pos x="0" y="107"/>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lnTo>
                        <a:pt x="0" y="107"/>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71" name="Freeform 23"/>
                <p:cNvSpPr>
                  <a:spLocks/>
                </p:cNvSpPr>
                <p:nvPr userDrawn="1"/>
              </p:nvSpPr>
              <p:spPr bwMode="auto">
                <a:xfrm>
                  <a:off x="636" y="4137"/>
                  <a:ext cx="115" cy="133"/>
                </a:xfrm>
                <a:custGeom>
                  <a:avLst/>
                  <a:gdLst/>
                  <a:ahLst/>
                  <a:cxnLst>
                    <a:cxn ang="0">
                      <a:pos x="0" y="40"/>
                    </a:cxn>
                    <a:cxn ang="0">
                      <a:pos x="160" y="266"/>
                    </a:cxn>
                    <a:cxn ang="0">
                      <a:pos x="230" y="251"/>
                    </a:cxn>
                    <a:cxn ang="0">
                      <a:pos x="223" y="17"/>
                    </a:cxn>
                    <a:cxn ang="0">
                      <a:pos x="166" y="0"/>
                    </a:cxn>
                    <a:cxn ang="0">
                      <a:pos x="179" y="197"/>
                    </a:cxn>
                    <a:cxn ang="0">
                      <a:pos x="71" y="4"/>
                    </a:cxn>
                    <a:cxn ang="0">
                      <a:pos x="0" y="40"/>
                    </a:cxn>
                    <a:cxn ang="0">
                      <a:pos x="0" y="40"/>
                    </a:cxn>
                  </a:cxnLst>
                  <a:rect l="0" t="0" r="r" b="b"/>
                  <a:pathLst>
                    <a:path w="230" h="266">
                      <a:moveTo>
                        <a:pt x="0" y="40"/>
                      </a:moveTo>
                      <a:lnTo>
                        <a:pt x="160" y="266"/>
                      </a:lnTo>
                      <a:lnTo>
                        <a:pt x="230" y="251"/>
                      </a:lnTo>
                      <a:lnTo>
                        <a:pt x="223" y="17"/>
                      </a:lnTo>
                      <a:lnTo>
                        <a:pt x="166" y="0"/>
                      </a:lnTo>
                      <a:lnTo>
                        <a:pt x="179" y="197"/>
                      </a:lnTo>
                      <a:lnTo>
                        <a:pt x="71" y="4"/>
                      </a:lnTo>
                      <a:lnTo>
                        <a:pt x="0" y="40"/>
                      </a:lnTo>
                      <a:lnTo>
                        <a:pt x="0" y="4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72" name="Freeform 24"/>
                <p:cNvSpPr>
                  <a:spLocks/>
                </p:cNvSpPr>
                <p:nvPr userDrawn="1"/>
              </p:nvSpPr>
              <p:spPr bwMode="auto">
                <a:xfrm>
                  <a:off x="1004" y="3562"/>
                  <a:ext cx="43" cy="117"/>
                </a:xfrm>
                <a:custGeom>
                  <a:avLst/>
                  <a:gdLst/>
                  <a:ahLst/>
                  <a:cxnLst>
                    <a:cxn ang="0">
                      <a:pos x="0" y="19"/>
                    </a:cxn>
                    <a:cxn ang="0">
                      <a:pos x="36" y="93"/>
                    </a:cxn>
                    <a:cxn ang="0">
                      <a:pos x="44" y="154"/>
                    </a:cxn>
                    <a:cxn ang="0">
                      <a:pos x="27" y="234"/>
                    </a:cxn>
                    <a:cxn ang="0">
                      <a:pos x="80" y="220"/>
                    </a:cxn>
                    <a:cxn ang="0">
                      <a:pos x="87" y="116"/>
                    </a:cxn>
                    <a:cxn ang="0">
                      <a:pos x="46" y="0"/>
                    </a:cxn>
                    <a:cxn ang="0">
                      <a:pos x="0" y="19"/>
                    </a:cxn>
                    <a:cxn ang="0">
                      <a:pos x="0" y="19"/>
                    </a:cxn>
                  </a:cxnLst>
                  <a:rect l="0" t="0" r="r" b="b"/>
                  <a:pathLst>
                    <a:path w="87" h="234">
                      <a:moveTo>
                        <a:pt x="0" y="19"/>
                      </a:moveTo>
                      <a:lnTo>
                        <a:pt x="36" y="93"/>
                      </a:lnTo>
                      <a:lnTo>
                        <a:pt x="44" y="154"/>
                      </a:lnTo>
                      <a:lnTo>
                        <a:pt x="27" y="234"/>
                      </a:lnTo>
                      <a:lnTo>
                        <a:pt x="80" y="220"/>
                      </a:lnTo>
                      <a:lnTo>
                        <a:pt x="87" y="116"/>
                      </a:lnTo>
                      <a:lnTo>
                        <a:pt x="46" y="0"/>
                      </a:lnTo>
                      <a:lnTo>
                        <a:pt x="0" y="19"/>
                      </a:lnTo>
                      <a:lnTo>
                        <a:pt x="0" y="19"/>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grpSp>
          <p:sp>
            <p:nvSpPr>
              <p:cNvPr id="78873" name="Freeform 25"/>
              <p:cNvSpPr>
                <a:spLocks/>
              </p:cNvSpPr>
              <p:nvPr userDrawn="1"/>
            </p:nvSpPr>
            <p:spPr bwMode="auto">
              <a:xfrm>
                <a:off x="76" y="3732"/>
                <a:ext cx="595" cy="250"/>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74" name="Freeform 26"/>
              <p:cNvSpPr>
                <a:spLocks/>
              </p:cNvSpPr>
              <p:nvPr userDrawn="1"/>
            </p:nvSpPr>
            <p:spPr bwMode="auto">
              <a:xfrm>
                <a:off x="260" y="3886"/>
                <a:ext cx="244" cy="148"/>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75" name="Freeform 27"/>
              <p:cNvSpPr>
                <a:spLocks/>
              </p:cNvSpPr>
              <p:nvPr userDrawn="1"/>
            </p:nvSpPr>
            <p:spPr bwMode="auto">
              <a:xfrm>
                <a:off x="565" y="3680"/>
                <a:ext cx="107" cy="238"/>
              </a:xfrm>
              <a:custGeom>
                <a:avLst/>
                <a:gdLst/>
                <a:ahLst/>
                <a:cxnLst>
                  <a:cxn ang="0">
                    <a:pos x="24" y="0"/>
                  </a:cxn>
                  <a:cxn ang="0">
                    <a:pos x="91" y="25"/>
                  </a:cxn>
                  <a:cxn ang="0">
                    <a:pos x="80" y="192"/>
                  </a:cxn>
                  <a:cxn ang="0">
                    <a:pos x="106" y="327"/>
                  </a:cxn>
                  <a:cxn ang="0">
                    <a:pos x="213" y="451"/>
                  </a:cxn>
                  <a:cxn ang="0">
                    <a:pos x="97" y="478"/>
                  </a:cxn>
                  <a:cxn ang="0">
                    <a:pos x="30" y="344"/>
                  </a:cxn>
                  <a:cxn ang="0">
                    <a:pos x="0" y="57"/>
                  </a:cxn>
                  <a:cxn ang="0">
                    <a:pos x="24" y="0"/>
                  </a:cxn>
                  <a:cxn ang="0">
                    <a:pos x="24" y="0"/>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lnTo>
                      <a:pt x="24"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grpSp>
            <p:nvGrpSpPr>
              <p:cNvPr id="1065" name="Group 28"/>
              <p:cNvGrpSpPr>
                <a:grpSpLocks/>
              </p:cNvGrpSpPr>
              <p:nvPr userDrawn="1"/>
            </p:nvGrpSpPr>
            <p:grpSpPr bwMode="auto">
              <a:xfrm>
                <a:off x="5" y="3490"/>
                <a:ext cx="1124" cy="678"/>
                <a:chOff x="5" y="3490"/>
                <a:chExt cx="1124" cy="678"/>
              </a:xfrm>
            </p:grpSpPr>
            <p:sp>
              <p:nvSpPr>
                <p:cNvPr id="78877" name="Freeform 29"/>
                <p:cNvSpPr>
                  <a:spLocks/>
                </p:cNvSpPr>
                <p:nvPr userDrawn="1"/>
              </p:nvSpPr>
              <p:spPr bwMode="auto">
                <a:xfrm>
                  <a:off x="669" y="4048"/>
                  <a:ext cx="75" cy="87"/>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78" name="Freeform 30"/>
                <p:cNvSpPr>
                  <a:spLocks/>
                </p:cNvSpPr>
                <p:nvPr userDrawn="1"/>
              </p:nvSpPr>
              <p:spPr bwMode="auto">
                <a:xfrm>
                  <a:off x="5" y="3728"/>
                  <a:ext cx="842" cy="440"/>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79" name="Freeform 31"/>
                <p:cNvSpPr>
                  <a:spLocks/>
                </p:cNvSpPr>
                <p:nvPr userDrawn="1"/>
              </p:nvSpPr>
              <p:spPr bwMode="auto">
                <a:xfrm>
                  <a:off x="106" y="3770"/>
                  <a:ext cx="80" cy="167"/>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80" name="Freeform 32"/>
                <p:cNvSpPr>
                  <a:spLocks/>
                </p:cNvSpPr>
                <p:nvPr userDrawn="1"/>
              </p:nvSpPr>
              <p:spPr bwMode="auto">
                <a:xfrm>
                  <a:off x="449" y="3490"/>
                  <a:ext cx="322" cy="594"/>
                </a:xfrm>
                <a:custGeom>
                  <a:avLst/>
                  <a:gdLst/>
                  <a:ahLst/>
                  <a:cxnLst>
                    <a:cxn ang="0">
                      <a:pos x="218" y="896"/>
                    </a:cxn>
                    <a:cxn ang="0">
                      <a:pos x="0" y="124"/>
                    </a:cxn>
                    <a:cxn ang="0">
                      <a:pos x="81" y="38"/>
                    </a:cxn>
                    <a:cxn ang="0">
                      <a:pos x="258" y="0"/>
                    </a:cxn>
                    <a:cxn ang="0">
                      <a:pos x="399" y="57"/>
                    </a:cxn>
                    <a:cxn ang="0">
                      <a:pos x="642" y="1188"/>
                    </a:cxn>
                    <a:cxn ang="0">
                      <a:pos x="555" y="1091"/>
                    </a:cxn>
                    <a:cxn ang="0">
                      <a:pos x="355" y="97"/>
                    </a:cxn>
                    <a:cxn ang="0">
                      <a:pos x="226" y="61"/>
                    </a:cxn>
                    <a:cxn ang="0">
                      <a:pos x="119" y="74"/>
                    </a:cxn>
                    <a:cxn ang="0">
                      <a:pos x="76" y="141"/>
                    </a:cxn>
                    <a:cxn ang="0">
                      <a:pos x="306" y="924"/>
                    </a:cxn>
                    <a:cxn ang="0">
                      <a:pos x="218" y="896"/>
                    </a:cxn>
                    <a:cxn ang="0">
                      <a:pos x="218" y="896"/>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lnTo>
                        <a:pt x="218" y="896"/>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81" name="Freeform 33"/>
                <p:cNvSpPr>
                  <a:spLocks/>
                </p:cNvSpPr>
                <p:nvPr userDrawn="1"/>
              </p:nvSpPr>
              <p:spPr bwMode="auto">
                <a:xfrm>
                  <a:off x="578" y="3650"/>
                  <a:ext cx="96" cy="252"/>
                </a:xfrm>
                <a:custGeom>
                  <a:avLst/>
                  <a:gdLst/>
                  <a:ahLst/>
                  <a:cxnLst>
                    <a:cxn ang="0">
                      <a:pos x="0" y="27"/>
                    </a:cxn>
                    <a:cxn ang="0">
                      <a:pos x="76" y="194"/>
                    </a:cxn>
                    <a:cxn ang="0">
                      <a:pos x="113" y="318"/>
                    </a:cxn>
                    <a:cxn ang="0">
                      <a:pos x="116" y="504"/>
                    </a:cxn>
                    <a:cxn ang="0">
                      <a:pos x="192" y="504"/>
                    </a:cxn>
                    <a:cxn ang="0">
                      <a:pos x="187" y="360"/>
                    </a:cxn>
                    <a:cxn ang="0">
                      <a:pos x="162" y="208"/>
                    </a:cxn>
                    <a:cxn ang="0">
                      <a:pos x="99" y="59"/>
                    </a:cxn>
                    <a:cxn ang="0">
                      <a:pos x="63" y="0"/>
                    </a:cxn>
                    <a:cxn ang="0">
                      <a:pos x="0" y="27"/>
                    </a:cxn>
                    <a:cxn ang="0">
                      <a:pos x="0" y="27"/>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lnTo>
                        <a:pt x="0" y="27"/>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82" name="Freeform 34"/>
                <p:cNvSpPr>
                  <a:spLocks/>
                </p:cNvSpPr>
                <p:nvPr userDrawn="1"/>
              </p:nvSpPr>
              <p:spPr bwMode="auto">
                <a:xfrm>
                  <a:off x="328" y="3630"/>
                  <a:ext cx="195" cy="135"/>
                </a:xfrm>
                <a:custGeom>
                  <a:avLst/>
                  <a:gdLst/>
                  <a:ahLst/>
                  <a:cxnLst>
                    <a:cxn ang="0">
                      <a:pos x="297" y="0"/>
                    </a:cxn>
                    <a:cxn ang="0">
                      <a:pos x="257" y="17"/>
                    </a:cxn>
                    <a:cxn ang="0">
                      <a:pos x="253" y="66"/>
                    </a:cxn>
                    <a:cxn ang="0">
                      <a:pos x="0" y="169"/>
                    </a:cxn>
                    <a:cxn ang="0">
                      <a:pos x="0" y="222"/>
                    </a:cxn>
                    <a:cxn ang="0">
                      <a:pos x="284" y="226"/>
                    </a:cxn>
                    <a:cxn ang="0">
                      <a:pos x="320" y="269"/>
                    </a:cxn>
                    <a:cxn ang="0">
                      <a:pos x="390" y="266"/>
                    </a:cxn>
                    <a:cxn ang="0">
                      <a:pos x="383" y="190"/>
                    </a:cxn>
                    <a:cxn ang="0">
                      <a:pos x="116" y="176"/>
                    </a:cxn>
                    <a:cxn ang="0">
                      <a:pos x="333" y="89"/>
                    </a:cxn>
                    <a:cxn ang="0">
                      <a:pos x="297" y="0"/>
                    </a:cxn>
                    <a:cxn ang="0">
                      <a:pos x="297" y="0"/>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lnTo>
                        <a:pt x="297"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83" name="Freeform 35"/>
                <p:cNvSpPr>
                  <a:spLocks/>
                </p:cNvSpPr>
                <p:nvPr userDrawn="1"/>
              </p:nvSpPr>
              <p:spPr bwMode="auto">
                <a:xfrm>
                  <a:off x="658" y="3538"/>
                  <a:ext cx="471" cy="212"/>
                </a:xfrm>
                <a:custGeom>
                  <a:avLst/>
                  <a:gdLst/>
                  <a:ahLst/>
                  <a:cxnLst>
                    <a:cxn ang="0">
                      <a:pos x="0" y="131"/>
                    </a:cxn>
                    <a:cxn ang="0">
                      <a:pos x="863" y="0"/>
                    </a:cxn>
                    <a:cxn ang="0">
                      <a:pos x="926" y="78"/>
                    </a:cxn>
                    <a:cxn ang="0">
                      <a:pos x="941" y="181"/>
                    </a:cxn>
                    <a:cxn ang="0">
                      <a:pos x="903" y="282"/>
                    </a:cxn>
                    <a:cxn ang="0">
                      <a:pos x="57" y="424"/>
                    </a:cxn>
                    <a:cxn ang="0">
                      <a:pos x="53" y="384"/>
                    </a:cxn>
                    <a:cxn ang="0">
                      <a:pos x="863" y="242"/>
                    </a:cxn>
                    <a:cxn ang="0">
                      <a:pos x="893" y="145"/>
                    </a:cxn>
                    <a:cxn ang="0">
                      <a:pos x="840" y="57"/>
                    </a:cxn>
                    <a:cxn ang="0">
                      <a:pos x="0" y="185"/>
                    </a:cxn>
                    <a:cxn ang="0">
                      <a:pos x="0" y="131"/>
                    </a:cxn>
                    <a:cxn ang="0">
                      <a:pos x="0" y="131"/>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lnTo>
                        <a:pt x="0" y="131"/>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84" name="Freeform 36"/>
                <p:cNvSpPr>
                  <a:spLocks/>
                </p:cNvSpPr>
                <p:nvPr userDrawn="1"/>
              </p:nvSpPr>
              <p:spPr bwMode="auto">
                <a:xfrm>
                  <a:off x="717" y="3606"/>
                  <a:ext cx="245" cy="86"/>
                </a:xfrm>
                <a:custGeom>
                  <a:avLst/>
                  <a:gdLst/>
                  <a:ahLst/>
                  <a:cxnLst>
                    <a:cxn ang="0">
                      <a:pos x="0" y="126"/>
                    </a:cxn>
                    <a:cxn ang="0">
                      <a:pos x="66" y="173"/>
                    </a:cxn>
                    <a:cxn ang="0">
                      <a:pos x="222" y="166"/>
                    </a:cxn>
                    <a:cxn ang="0">
                      <a:pos x="418" y="116"/>
                    </a:cxn>
                    <a:cxn ang="0">
                      <a:pos x="488" y="42"/>
                    </a:cxn>
                    <a:cxn ang="0">
                      <a:pos x="443" y="2"/>
                    </a:cxn>
                    <a:cxn ang="0">
                      <a:pos x="253" y="0"/>
                    </a:cxn>
                    <a:cxn ang="0">
                      <a:pos x="110" y="12"/>
                    </a:cxn>
                    <a:cxn ang="0">
                      <a:pos x="15" y="76"/>
                    </a:cxn>
                    <a:cxn ang="0">
                      <a:pos x="112" y="95"/>
                    </a:cxn>
                    <a:cxn ang="0">
                      <a:pos x="275" y="53"/>
                    </a:cxn>
                    <a:cxn ang="0">
                      <a:pos x="416" y="53"/>
                    </a:cxn>
                    <a:cxn ang="0">
                      <a:pos x="268" y="110"/>
                    </a:cxn>
                    <a:cxn ang="0">
                      <a:pos x="142" y="126"/>
                    </a:cxn>
                    <a:cxn ang="0">
                      <a:pos x="0" y="126"/>
                    </a:cxn>
                    <a:cxn ang="0">
                      <a:pos x="0" y="126"/>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lnTo>
                        <a:pt x="0" y="126"/>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grpSp>
        </p:grpSp>
      </p:grpSp>
      <p:grpSp>
        <p:nvGrpSpPr>
          <p:cNvPr id="1035" name="Group 37"/>
          <p:cNvGrpSpPr>
            <a:grpSpLocks/>
          </p:cNvGrpSpPr>
          <p:nvPr/>
        </p:nvGrpSpPr>
        <p:grpSpPr bwMode="auto">
          <a:xfrm>
            <a:off x="8680450" y="2116138"/>
            <a:ext cx="385763" cy="4308475"/>
            <a:chOff x="5468" y="1333"/>
            <a:chExt cx="243" cy="2714"/>
          </a:xfrm>
        </p:grpSpPr>
        <p:sp>
          <p:nvSpPr>
            <p:cNvPr id="78886" name="Freeform 38"/>
            <p:cNvSpPr>
              <a:spLocks/>
            </p:cNvSpPr>
            <p:nvPr userDrawn="1"/>
          </p:nvSpPr>
          <p:spPr bwMode="auto">
            <a:xfrm flipH="1">
              <a:off x="5468" y="2620"/>
              <a:ext cx="205" cy="1427"/>
            </a:xfrm>
            <a:custGeom>
              <a:avLst/>
              <a:gdLst/>
              <a:ahLst/>
              <a:cxnLst>
                <a:cxn ang="0">
                  <a:pos x="692" y="3156"/>
                </a:cxn>
                <a:cxn ang="0">
                  <a:pos x="380" y="2945"/>
                </a:cxn>
                <a:cxn ang="0">
                  <a:pos x="319" y="2783"/>
                </a:cxn>
                <a:cxn ang="0">
                  <a:pos x="371" y="2542"/>
                </a:cxn>
                <a:cxn ang="0">
                  <a:pos x="591" y="2251"/>
                </a:cxn>
                <a:cxn ang="0">
                  <a:pos x="641" y="2070"/>
                </a:cxn>
                <a:cxn ang="0">
                  <a:pos x="591" y="1948"/>
                </a:cxn>
                <a:cxn ang="0">
                  <a:pos x="401" y="1859"/>
                </a:cxn>
                <a:cxn ang="0">
                  <a:pos x="361" y="1747"/>
                </a:cxn>
                <a:cxn ang="0">
                  <a:pos x="430" y="1587"/>
                </a:cxn>
                <a:cxn ang="0">
                  <a:pos x="741" y="1156"/>
                </a:cxn>
                <a:cxn ang="0">
                  <a:pos x="772" y="945"/>
                </a:cxn>
                <a:cxn ang="0">
                  <a:pos x="692" y="713"/>
                </a:cxn>
                <a:cxn ang="0">
                  <a:pos x="430" y="603"/>
                </a:cxn>
                <a:cxn ang="0">
                  <a:pos x="200" y="422"/>
                </a:cxn>
                <a:cxn ang="0">
                  <a:pos x="0" y="0"/>
                </a:cxn>
                <a:cxn ang="0">
                  <a:pos x="29" y="382"/>
                </a:cxn>
                <a:cxn ang="0">
                  <a:pos x="179" y="612"/>
                </a:cxn>
                <a:cxn ang="0">
                  <a:pos x="380" y="753"/>
                </a:cxn>
                <a:cxn ang="0">
                  <a:pos x="601" y="833"/>
                </a:cxn>
                <a:cxn ang="0">
                  <a:pos x="612" y="1044"/>
                </a:cxn>
                <a:cxn ang="0">
                  <a:pos x="500" y="1266"/>
                </a:cxn>
                <a:cxn ang="0">
                  <a:pos x="240" y="1658"/>
                </a:cxn>
                <a:cxn ang="0">
                  <a:pos x="230" y="1909"/>
                </a:cxn>
                <a:cxn ang="0">
                  <a:pos x="471" y="2049"/>
                </a:cxn>
                <a:cxn ang="0">
                  <a:pos x="460" y="2180"/>
                </a:cxn>
                <a:cxn ang="0">
                  <a:pos x="249" y="2452"/>
                </a:cxn>
                <a:cxn ang="0">
                  <a:pos x="160" y="2713"/>
                </a:cxn>
                <a:cxn ang="0">
                  <a:pos x="240" y="2994"/>
                </a:cxn>
                <a:cxn ang="0">
                  <a:pos x="430" y="3144"/>
                </a:cxn>
                <a:cxn ang="0">
                  <a:pos x="671" y="3266"/>
                </a:cxn>
                <a:cxn ang="0">
                  <a:pos x="692" y="3156"/>
                </a:cxn>
                <a:cxn ang="0">
                  <a:pos x="692" y="3156"/>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w="9525">
              <a:noFill/>
              <a:round/>
              <a:headEnd/>
              <a:tailEnd/>
            </a:ln>
          </p:spPr>
          <p:txBody>
            <a:bodyPr/>
            <a:lstStyle/>
            <a:p>
              <a:pPr eaLnBrk="0" hangingPunct="0">
                <a:defRPr/>
              </a:pPr>
              <a:endParaRPr lang="zh-CN" altLang="en-US">
                <a:ea typeface="宋体" pitchFamily="2" charset="-122"/>
              </a:endParaRPr>
            </a:p>
          </p:txBody>
        </p:sp>
        <p:sp>
          <p:nvSpPr>
            <p:cNvPr id="78887" name="Freeform 39"/>
            <p:cNvSpPr>
              <a:spLocks/>
            </p:cNvSpPr>
            <p:nvPr userDrawn="1"/>
          </p:nvSpPr>
          <p:spPr bwMode="auto">
            <a:xfrm flipH="1">
              <a:off x="5506" y="1333"/>
              <a:ext cx="205" cy="1633"/>
            </a:xfrm>
            <a:custGeom>
              <a:avLst/>
              <a:gdLst/>
              <a:ahLst/>
              <a:cxnLst>
                <a:cxn ang="0">
                  <a:pos x="692" y="3156"/>
                </a:cxn>
                <a:cxn ang="0">
                  <a:pos x="380" y="2945"/>
                </a:cxn>
                <a:cxn ang="0">
                  <a:pos x="319" y="2783"/>
                </a:cxn>
                <a:cxn ang="0">
                  <a:pos x="371" y="2542"/>
                </a:cxn>
                <a:cxn ang="0">
                  <a:pos x="591" y="2251"/>
                </a:cxn>
                <a:cxn ang="0">
                  <a:pos x="641" y="2070"/>
                </a:cxn>
                <a:cxn ang="0">
                  <a:pos x="591" y="1948"/>
                </a:cxn>
                <a:cxn ang="0">
                  <a:pos x="401" y="1859"/>
                </a:cxn>
                <a:cxn ang="0">
                  <a:pos x="361" y="1747"/>
                </a:cxn>
                <a:cxn ang="0">
                  <a:pos x="430" y="1587"/>
                </a:cxn>
                <a:cxn ang="0">
                  <a:pos x="741" y="1156"/>
                </a:cxn>
                <a:cxn ang="0">
                  <a:pos x="772" y="945"/>
                </a:cxn>
                <a:cxn ang="0">
                  <a:pos x="692" y="713"/>
                </a:cxn>
                <a:cxn ang="0">
                  <a:pos x="430" y="603"/>
                </a:cxn>
                <a:cxn ang="0">
                  <a:pos x="200" y="422"/>
                </a:cxn>
                <a:cxn ang="0">
                  <a:pos x="0" y="0"/>
                </a:cxn>
                <a:cxn ang="0">
                  <a:pos x="29" y="382"/>
                </a:cxn>
                <a:cxn ang="0">
                  <a:pos x="179" y="612"/>
                </a:cxn>
                <a:cxn ang="0">
                  <a:pos x="380" y="753"/>
                </a:cxn>
                <a:cxn ang="0">
                  <a:pos x="601" y="833"/>
                </a:cxn>
                <a:cxn ang="0">
                  <a:pos x="612" y="1044"/>
                </a:cxn>
                <a:cxn ang="0">
                  <a:pos x="500" y="1266"/>
                </a:cxn>
                <a:cxn ang="0">
                  <a:pos x="240" y="1658"/>
                </a:cxn>
                <a:cxn ang="0">
                  <a:pos x="230" y="1909"/>
                </a:cxn>
                <a:cxn ang="0">
                  <a:pos x="471" y="2049"/>
                </a:cxn>
                <a:cxn ang="0">
                  <a:pos x="460" y="2180"/>
                </a:cxn>
                <a:cxn ang="0">
                  <a:pos x="249" y="2452"/>
                </a:cxn>
                <a:cxn ang="0">
                  <a:pos x="160" y="2713"/>
                </a:cxn>
                <a:cxn ang="0">
                  <a:pos x="240" y="2994"/>
                </a:cxn>
                <a:cxn ang="0">
                  <a:pos x="430" y="3144"/>
                </a:cxn>
                <a:cxn ang="0">
                  <a:pos x="671" y="3266"/>
                </a:cxn>
                <a:cxn ang="0">
                  <a:pos x="692" y="3156"/>
                </a:cxn>
                <a:cxn ang="0">
                  <a:pos x="692" y="3156"/>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w="9525">
              <a:noFill/>
              <a:round/>
              <a:headEnd/>
              <a:tailEnd/>
            </a:ln>
          </p:spPr>
          <p:txBody>
            <a:bodyPr/>
            <a:lstStyle/>
            <a:p>
              <a:pPr eaLnBrk="0" hangingPunct="0">
                <a:defRPr/>
              </a:pPr>
              <a:endParaRPr lang="zh-CN" altLang="en-US">
                <a:ea typeface="宋体" pitchFamily="2" charset="-122"/>
              </a:endParaRPr>
            </a:p>
          </p:txBody>
        </p:sp>
      </p:grpSp>
      <p:grpSp>
        <p:nvGrpSpPr>
          <p:cNvPr id="1036" name="Group 40"/>
          <p:cNvGrpSpPr>
            <a:grpSpLocks/>
          </p:cNvGrpSpPr>
          <p:nvPr/>
        </p:nvGrpSpPr>
        <p:grpSpPr bwMode="auto">
          <a:xfrm>
            <a:off x="7318375" y="90488"/>
            <a:ext cx="2133600" cy="1911350"/>
            <a:chOff x="4610" y="57"/>
            <a:chExt cx="1344" cy="1204"/>
          </a:xfrm>
        </p:grpSpPr>
        <p:grpSp>
          <p:nvGrpSpPr>
            <p:cNvPr id="1037" name="Group 41"/>
            <p:cNvGrpSpPr>
              <a:grpSpLocks/>
            </p:cNvGrpSpPr>
            <p:nvPr userDrawn="1"/>
          </p:nvGrpSpPr>
          <p:grpSpPr bwMode="auto">
            <a:xfrm>
              <a:off x="4610" y="57"/>
              <a:ext cx="1344" cy="1204"/>
              <a:chOff x="4610" y="57"/>
              <a:chExt cx="1344" cy="1204"/>
            </a:xfrm>
          </p:grpSpPr>
          <p:sp>
            <p:nvSpPr>
              <p:cNvPr id="78890" name="Freeform 42"/>
              <p:cNvSpPr>
                <a:spLocks/>
              </p:cNvSpPr>
              <p:nvPr userDrawn="1"/>
            </p:nvSpPr>
            <p:spPr bwMode="auto">
              <a:xfrm rot="-3172564">
                <a:off x="5430" y="1086"/>
                <a:ext cx="62" cy="288"/>
              </a:xfrm>
              <a:custGeom>
                <a:avLst/>
                <a:gdLst/>
                <a:ahLst/>
                <a:cxnLst>
                  <a:cxn ang="0">
                    <a:pos x="123" y="9"/>
                  </a:cxn>
                  <a:cxn ang="0">
                    <a:pos x="131" y="342"/>
                  </a:cxn>
                  <a:cxn ang="0">
                    <a:pos x="0" y="806"/>
                  </a:cxn>
                  <a:cxn ang="0">
                    <a:pos x="79" y="789"/>
                  </a:cxn>
                  <a:cxn ang="0">
                    <a:pos x="218" y="376"/>
                  </a:cxn>
                  <a:cxn ang="0">
                    <a:pos x="245" y="0"/>
                  </a:cxn>
                  <a:cxn ang="0">
                    <a:pos x="123" y="9"/>
                  </a:cxn>
                  <a:cxn ang="0">
                    <a:pos x="123" y="9"/>
                  </a:cxn>
                </a:cxnLst>
                <a:rect l="0" t="0" r="r" b="b"/>
                <a:pathLst>
                  <a:path w="245" h="806">
                    <a:moveTo>
                      <a:pt x="123" y="9"/>
                    </a:moveTo>
                    <a:lnTo>
                      <a:pt x="131" y="342"/>
                    </a:lnTo>
                    <a:lnTo>
                      <a:pt x="0" y="806"/>
                    </a:lnTo>
                    <a:lnTo>
                      <a:pt x="79" y="789"/>
                    </a:lnTo>
                    <a:lnTo>
                      <a:pt x="218" y="376"/>
                    </a:lnTo>
                    <a:lnTo>
                      <a:pt x="245" y="0"/>
                    </a:lnTo>
                    <a:lnTo>
                      <a:pt x="123" y="9"/>
                    </a:lnTo>
                    <a:lnTo>
                      <a:pt x="123" y="9"/>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grpSp>
            <p:nvGrpSpPr>
              <p:cNvPr id="1040" name="Group 43"/>
              <p:cNvGrpSpPr>
                <a:grpSpLocks/>
              </p:cNvGrpSpPr>
              <p:nvPr userDrawn="1"/>
            </p:nvGrpSpPr>
            <p:grpSpPr bwMode="auto">
              <a:xfrm>
                <a:off x="4610" y="57"/>
                <a:ext cx="1344" cy="985"/>
                <a:chOff x="4610" y="57"/>
                <a:chExt cx="1344" cy="985"/>
              </a:xfrm>
            </p:grpSpPr>
            <p:sp>
              <p:nvSpPr>
                <p:cNvPr id="78892" name="Freeform 44"/>
                <p:cNvSpPr>
                  <a:spLocks/>
                </p:cNvSpPr>
                <p:nvPr userDrawn="1"/>
              </p:nvSpPr>
              <p:spPr bwMode="auto">
                <a:xfrm rot="-3172564">
                  <a:off x="4966" y="71"/>
                  <a:ext cx="153" cy="125"/>
                </a:xfrm>
                <a:custGeom>
                  <a:avLst/>
                  <a:gdLst/>
                  <a:ahLst/>
                  <a:cxnLst>
                    <a:cxn ang="0">
                      <a:pos x="0" y="0"/>
                    </a:cxn>
                    <a:cxn ang="0">
                      <a:pos x="298" y="184"/>
                    </a:cxn>
                    <a:cxn ang="0">
                      <a:pos x="500" y="349"/>
                    </a:cxn>
                    <a:cxn ang="0">
                      <a:pos x="604" y="140"/>
                    </a:cxn>
                    <a:cxn ang="0">
                      <a:pos x="359" y="9"/>
                    </a:cxn>
                    <a:cxn ang="0">
                      <a:pos x="464" y="184"/>
                    </a:cxn>
                    <a:cxn ang="0">
                      <a:pos x="131" y="17"/>
                    </a:cxn>
                    <a:cxn ang="0">
                      <a:pos x="0" y="0"/>
                    </a:cxn>
                    <a:cxn ang="0">
                      <a:pos x="0" y="0"/>
                    </a:cxn>
                  </a:cxnLst>
                  <a:rect l="0" t="0" r="r" b="b"/>
                  <a:pathLst>
                    <a:path w="604" h="349">
                      <a:moveTo>
                        <a:pt x="0" y="0"/>
                      </a:moveTo>
                      <a:lnTo>
                        <a:pt x="298" y="184"/>
                      </a:lnTo>
                      <a:lnTo>
                        <a:pt x="500" y="349"/>
                      </a:lnTo>
                      <a:lnTo>
                        <a:pt x="604" y="140"/>
                      </a:lnTo>
                      <a:lnTo>
                        <a:pt x="359" y="9"/>
                      </a:lnTo>
                      <a:lnTo>
                        <a:pt x="464" y="184"/>
                      </a:lnTo>
                      <a:lnTo>
                        <a:pt x="131" y="17"/>
                      </a:lnTo>
                      <a:lnTo>
                        <a:pt x="0" y="0"/>
                      </a:lnTo>
                      <a:lnTo>
                        <a:pt x="0"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93" name="Freeform 45"/>
                <p:cNvSpPr>
                  <a:spLocks/>
                </p:cNvSpPr>
                <p:nvPr userDrawn="1"/>
              </p:nvSpPr>
              <p:spPr bwMode="auto">
                <a:xfrm rot="-3172564">
                  <a:off x="5060" y="320"/>
                  <a:ext cx="269" cy="438"/>
                </a:xfrm>
                <a:custGeom>
                  <a:avLst/>
                  <a:gdLst/>
                  <a:ahLst/>
                  <a:cxnLst>
                    <a:cxn ang="0">
                      <a:pos x="741" y="129"/>
                    </a:cxn>
                    <a:cxn ang="0">
                      <a:pos x="485" y="352"/>
                    </a:cxn>
                    <a:cxn ang="0">
                      <a:pos x="163" y="762"/>
                    </a:cxn>
                    <a:cxn ang="0">
                      <a:pos x="0" y="1101"/>
                    </a:cxn>
                    <a:cxn ang="0">
                      <a:pos x="59" y="1230"/>
                    </a:cxn>
                    <a:cxn ang="0">
                      <a:pos x="262" y="1201"/>
                    </a:cxn>
                    <a:cxn ang="0">
                      <a:pos x="578" y="914"/>
                    </a:cxn>
                    <a:cxn ang="0">
                      <a:pos x="876" y="534"/>
                    </a:cxn>
                    <a:cxn ang="0">
                      <a:pos x="1034" y="270"/>
                    </a:cxn>
                    <a:cxn ang="0">
                      <a:pos x="1064" y="84"/>
                    </a:cxn>
                    <a:cxn ang="0">
                      <a:pos x="977" y="0"/>
                    </a:cxn>
                    <a:cxn ang="0">
                      <a:pos x="836" y="65"/>
                    </a:cxn>
                    <a:cxn ang="0">
                      <a:pos x="969" y="107"/>
                    </a:cxn>
                    <a:cxn ang="0">
                      <a:pos x="876" y="352"/>
                    </a:cxn>
                    <a:cxn ang="0">
                      <a:pos x="690" y="656"/>
                    </a:cxn>
                    <a:cxn ang="0">
                      <a:pos x="350" y="1008"/>
                    </a:cxn>
                    <a:cxn ang="0">
                      <a:pos x="116" y="1114"/>
                    </a:cxn>
                    <a:cxn ang="0">
                      <a:pos x="135" y="943"/>
                    </a:cxn>
                    <a:cxn ang="0">
                      <a:pos x="437" y="504"/>
                    </a:cxn>
                    <a:cxn ang="0">
                      <a:pos x="831" y="118"/>
                    </a:cxn>
                    <a:cxn ang="0">
                      <a:pos x="741" y="129"/>
                    </a:cxn>
                    <a:cxn ang="0">
                      <a:pos x="741" y="129"/>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lnTo>
                        <a:pt x="741" y="129"/>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94" name="Freeform 46"/>
                <p:cNvSpPr>
                  <a:spLocks/>
                </p:cNvSpPr>
                <p:nvPr userDrawn="1"/>
              </p:nvSpPr>
              <p:spPr bwMode="auto">
                <a:xfrm rot="-3172564">
                  <a:off x="4870" y="170"/>
                  <a:ext cx="505" cy="898"/>
                </a:xfrm>
                <a:custGeom>
                  <a:avLst/>
                  <a:gdLst/>
                  <a:ahLst/>
                  <a:cxnLst>
                    <a:cxn ang="0">
                      <a:pos x="1941" y="0"/>
                    </a:cxn>
                    <a:cxn ang="0">
                      <a:pos x="0" y="2521"/>
                    </a:cxn>
                    <a:cxn ang="0">
                      <a:pos x="192" y="2450"/>
                    </a:cxn>
                    <a:cxn ang="0">
                      <a:pos x="2002" y="61"/>
                    </a:cxn>
                    <a:cxn ang="0">
                      <a:pos x="1941" y="0"/>
                    </a:cxn>
                    <a:cxn ang="0">
                      <a:pos x="1941" y="0"/>
                    </a:cxn>
                  </a:cxnLst>
                  <a:rect l="0" t="0" r="r" b="b"/>
                  <a:pathLst>
                    <a:path w="2002" h="2521">
                      <a:moveTo>
                        <a:pt x="1941" y="0"/>
                      </a:moveTo>
                      <a:lnTo>
                        <a:pt x="0" y="2521"/>
                      </a:lnTo>
                      <a:lnTo>
                        <a:pt x="192" y="2450"/>
                      </a:lnTo>
                      <a:lnTo>
                        <a:pt x="2002" y="61"/>
                      </a:lnTo>
                      <a:lnTo>
                        <a:pt x="1941" y="0"/>
                      </a:lnTo>
                      <a:lnTo>
                        <a:pt x="1941" y="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95" name="Freeform 47"/>
                <p:cNvSpPr>
                  <a:spLocks/>
                </p:cNvSpPr>
                <p:nvPr userDrawn="1"/>
              </p:nvSpPr>
              <p:spPr bwMode="auto">
                <a:xfrm rot="-3172564">
                  <a:off x="4903" y="-19"/>
                  <a:ext cx="758" cy="1344"/>
                </a:xfrm>
                <a:custGeom>
                  <a:avLst/>
                  <a:gdLst/>
                  <a:ahLst/>
                  <a:cxnLst>
                    <a:cxn ang="0">
                      <a:pos x="95" y="2844"/>
                    </a:cxn>
                    <a:cxn ang="0">
                      <a:pos x="394" y="2834"/>
                    </a:cxn>
                    <a:cxn ang="0">
                      <a:pos x="821" y="3009"/>
                    </a:cxn>
                    <a:cxn ang="0">
                      <a:pos x="681" y="2817"/>
                    </a:cxn>
                    <a:cxn ang="0">
                      <a:pos x="367" y="2703"/>
                    </a:cxn>
                    <a:cxn ang="0">
                      <a:pos x="637" y="2720"/>
                    </a:cxn>
                    <a:cxn ang="0">
                      <a:pos x="979" y="2870"/>
                    </a:cxn>
                    <a:cxn ang="0">
                      <a:pos x="2859" y="420"/>
                    </a:cxn>
                    <a:cxn ang="0">
                      <a:pos x="2578" y="148"/>
                    </a:cxn>
                    <a:cxn ang="0">
                      <a:pos x="2308" y="0"/>
                    </a:cxn>
                    <a:cxn ang="0">
                      <a:pos x="2692" y="78"/>
                    </a:cxn>
                    <a:cxn ang="0">
                      <a:pos x="3007" y="428"/>
                    </a:cxn>
                    <a:cxn ang="0">
                      <a:pos x="831" y="3273"/>
                    </a:cxn>
                    <a:cxn ang="0">
                      <a:pos x="481" y="3412"/>
                    </a:cxn>
                    <a:cxn ang="0">
                      <a:pos x="105" y="3771"/>
                    </a:cxn>
                    <a:cxn ang="0">
                      <a:pos x="0" y="3667"/>
                    </a:cxn>
                    <a:cxn ang="0">
                      <a:pos x="131" y="3631"/>
                    </a:cxn>
                    <a:cxn ang="0">
                      <a:pos x="376" y="3385"/>
                    </a:cxn>
                    <a:cxn ang="0">
                      <a:pos x="165" y="3273"/>
                    </a:cxn>
                    <a:cxn ang="0">
                      <a:pos x="165" y="3176"/>
                    </a:cxn>
                    <a:cxn ang="0">
                      <a:pos x="411" y="3298"/>
                    </a:cxn>
                    <a:cxn ang="0">
                      <a:pos x="411" y="3186"/>
                    </a:cxn>
                    <a:cxn ang="0">
                      <a:pos x="603" y="3220"/>
                    </a:cxn>
                    <a:cxn ang="0">
                      <a:pos x="428" y="3079"/>
                    </a:cxn>
                    <a:cxn ang="0">
                      <a:pos x="629" y="3062"/>
                    </a:cxn>
                    <a:cxn ang="0">
                      <a:pos x="95" y="2844"/>
                    </a:cxn>
                    <a:cxn ang="0">
                      <a:pos x="95" y="2844"/>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lnTo>
                        <a:pt x="95" y="2844"/>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96" name="Freeform 48"/>
                <p:cNvSpPr>
                  <a:spLocks/>
                </p:cNvSpPr>
                <p:nvPr userDrawn="1"/>
              </p:nvSpPr>
              <p:spPr bwMode="auto">
                <a:xfrm rot="-3172564">
                  <a:off x="5309" y="885"/>
                  <a:ext cx="169" cy="122"/>
                </a:xfrm>
                <a:custGeom>
                  <a:avLst/>
                  <a:gdLst/>
                  <a:ahLst/>
                  <a:cxnLst>
                    <a:cxn ang="0">
                      <a:pos x="0" y="80"/>
                    </a:cxn>
                    <a:cxn ang="0">
                      <a:pos x="255" y="106"/>
                    </a:cxn>
                    <a:cxn ang="0">
                      <a:pos x="639" y="342"/>
                    </a:cxn>
                    <a:cxn ang="0">
                      <a:pos x="673" y="289"/>
                    </a:cxn>
                    <a:cxn ang="0">
                      <a:pos x="447" y="114"/>
                    </a:cxn>
                    <a:cxn ang="0">
                      <a:pos x="26" y="0"/>
                    </a:cxn>
                    <a:cxn ang="0">
                      <a:pos x="0" y="80"/>
                    </a:cxn>
                    <a:cxn ang="0">
                      <a:pos x="0" y="80"/>
                    </a:cxn>
                  </a:cxnLst>
                  <a:rect l="0" t="0" r="r" b="b"/>
                  <a:pathLst>
                    <a:path w="673" h="342">
                      <a:moveTo>
                        <a:pt x="0" y="80"/>
                      </a:moveTo>
                      <a:lnTo>
                        <a:pt x="255" y="106"/>
                      </a:lnTo>
                      <a:lnTo>
                        <a:pt x="639" y="342"/>
                      </a:lnTo>
                      <a:lnTo>
                        <a:pt x="673" y="289"/>
                      </a:lnTo>
                      <a:lnTo>
                        <a:pt x="447" y="114"/>
                      </a:lnTo>
                      <a:lnTo>
                        <a:pt x="26" y="0"/>
                      </a:lnTo>
                      <a:lnTo>
                        <a:pt x="0" y="80"/>
                      </a:lnTo>
                      <a:lnTo>
                        <a:pt x="0" y="80"/>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97" name="Freeform 49"/>
                <p:cNvSpPr>
                  <a:spLocks/>
                </p:cNvSpPr>
                <p:nvPr userDrawn="1"/>
              </p:nvSpPr>
              <p:spPr bwMode="auto">
                <a:xfrm rot="-3172564">
                  <a:off x="5253" y="794"/>
                  <a:ext cx="181" cy="144"/>
                </a:xfrm>
                <a:custGeom>
                  <a:avLst/>
                  <a:gdLst/>
                  <a:ahLst/>
                  <a:cxnLst>
                    <a:cxn ang="0">
                      <a:pos x="0" y="78"/>
                    </a:cxn>
                    <a:cxn ang="0">
                      <a:pos x="340" y="148"/>
                    </a:cxn>
                    <a:cxn ang="0">
                      <a:pos x="638" y="403"/>
                    </a:cxn>
                    <a:cxn ang="0">
                      <a:pos x="716" y="296"/>
                    </a:cxn>
                    <a:cxn ang="0">
                      <a:pos x="420" y="114"/>
                    </a:cxn>
                    <a:cxn ang="0">
                      <a:pos x="70" y="0"/>
                    </a:cxn>
                    <a:cxn ang="0">
                      <a:pos x="0" y="78"/>
                    </a:cxn>
                    <a:cxn ang="0">
                      <a:pos x="0" y="78"/>
                    </a:cxn>
                  </a:cxnLst>
                  <a:rect l="0" t="0" r="r" b="b"/>
                  <a:pathLst>
                    <a:path w="716" h="403">
                      <a:moveTo>
                        <a:pt x="0" y="78"/>
                      </a:moveTo>
                      <a:lnTo>
                        <a:pt x="340" y="148"/>
                      </a:lnTo>
                      <a:lnTo>
                        <a:pt x="638" y="403"/>
                      </a:lnTo>
                      <a:lnTo>
                        <a:pt x="716" y="296"/>
                      </a:lnTo>
                      <a:lnTo>
                        <a:pt x="420" y="114"/>
                      </a:lnTo>
                      <a:lnTo>
                        <a:pt x="70" y="0"/>
                      </a:lnTo>
                      <a:lnTo>
                        <a:pt x="0" y="78"/>
                      </a:lnTo>
                      <a:lnTo>
                        <a:pt x="0" y="78"/>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98" name="Freeform 50"/>
                <p:cNvSpPr>
                  <a:spLocks/>
                </p:cNvSpPr>
                <p:nvPr userDrawn="1"/>
              </p:nvSpPr>
              <p:spPr bwMode="auto">
                <a:xfrm rot="-3172564">
                  <a:off x="4985" y="210"/>
                  <a:ext cx="181" cy="147"/>
                </a:xfrm>
                <a:custGeom>
                  <a:avLst/>
                  <a:gdLst/>
                  <a:ahLst/>
                  <a:cxnLst>
                    <a:cxn ang="0">
                      <a:pos x="0" y="78"/>
                    </a:cxn>
                    <a:cxn ang="0">
                      <a:pos x="316" y="139"/>
                    </a:cxn>
                    <a:cxn ang="0">
                      <a:pos x="649" y="411"/>
                    </a:cxn>
                    <a:cxn ang="0">
                      <a:pos x="717" y="314"/>
                    </a:cxn>
                    <a:cxn ang="0">
                      <a:pos x="394" y="87"/>
                    </a:cxn>
                    <a:cxn ang="0">
                      <a:pos x="54" y="0"/>
                    </a:cxn>
                    <a:cxn ang="0">
                      <a:pos x="0" y="78"/>
                    </a:cxn>
                    <a:cxn ang="0">
                      <a:pos x="0" y="78"/>
                    </a:cxn>
                  </a:cxnLst>
                  <a:rect l="0" t="0" r="r" b="b"/>
                  <a:pathLst>
                    <a:path w="717" h="411">
                      <a:moveTo>
                        <a:pt x="0" y="78"/>
                      </a:moveTo>
                      <a:lnTo>
                        <a:pt x="316" y="139"/>
                      </a:lnTo>
                      <a:lnTo>
                        <a:pt x="649" y="411"/>
                      </a:lnTo>
                      <a:lnTo>
                        <a:pt x="717" y="314"/>
                      </a:lnTo>
                      <a:lnTo>
                        <a:pt x="394" y="87"/>
                      </a:lnTo>
                      <a:lnTo>
                        <a:pt x="54" y="0"/>
                      </a:lnTo>
                      <a:lnTo>
                        <a:pt x="0" y="78"/>
                      </a:lnTo>
                      <a:lnTo>
                        <a:pt x="0" y="78"/>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sp>
              <p:nvSpPr>
                <p:cNvPr id="78899" name="Freeform 51"/>
                <p:cNvSpPr>
                  <a:spLocks/>
                </p:cNvSpPr>
                <p:nvPr userDrawn="1"/>
              </p:nvSpPr>
              <p:spPr bwMode="auto">
                <a:xfrm rot="-3172564">
                  <a:off x="4959" y="130"/>
                  <a:ext cx="179" cy="138"/>
                </a:xfrm>
                <a:custGeom>
                  <a:avLst/>
                  <a:gdLst/>
                  <a:ahLst/>
                  <a:cxnLst>
                    <a:cxn ang="0">
                      <a:pos x="0" y="88"/>
                    </a:cxn>
                    <a:cxn ang="0">
                      <a:pos x="272" y="131"/>
                    </a:cxn>
                    <a:cxn ang="0">
                      <a:pos x="665" y="386"/>
                    </a:cxn>
                    <a:cxn ang="0">
                      <a:pos x="709" y="308"/>
                    </a:cxn>
                    <a:cxn ang="0">
                      <a:pos x="306" y="53"/>
                    </a:cxn>
                    <a:cxn ang="0">
                      <a:pos x="43" y="0"/>
                    </a:cxn>
                    <a:cxn ang="0">
                      <a:pos x="0" y="88"/>
                    </a:cxn>
                    <a:cxn ang="0">
                      <a:pos x="0" y="88"/>
                    </a:cxn>
                  </a:cxnLst>
                  <a:rect l="0" t="0" r="r" b="b"/>
                  <a:pathLst>
                    <a:path w="709" h="386">
                      <a:moveTo>
                        <a:pt x="0" y="88"/>
                      </a:moveTo>
                      <a:lnTo>
                        <a:pt x="272" y="131"/>
                      </a:lnTo>
                      <a:lnTo>
                        <a:pt x="665" y="386"/>
                      </a:lnTo>
                      <a:lnTo>
                        <a:pt x="709" y="308"/>
                      </a:lnTo>
                      <a:lnTo>
                        <a:pt x="306" y="53"/>
                      </a:lnTo>
                      <a:lnTo>
                        <a:pt x="43" y="0"/>
                      </a:lnTo>
                      <a:lnTo>
                        <a:pt x="0" y="88"/>
                      </a:lnTo>
                      <a:lnTo>
                        <a:pt x="0" y="88"/>
                      </a:lnTo>
                      <a:close/>
                    </a:path>
                  </a:pathLst>
                </a:custGeom>
                <a:solidFill>
                  <a:schemeClr val="accent2"/>
                </a:solidFill>
                <a:ln w="9525">
                  <a:noFill/>
                  <a:round/>
                  <a:headEnd/>
                  <a:tailEnd/>
                </a:ln>
              </p:spPr>
              <p:txBody>
                <a:bodyPr/>
                <a:lstStyle/>
                <a:p>
                  <a:pPr eaLnBrk="0" hangingPunct="0">
                    <a:defRPr/>
                  </a:pPr>
                  <a:endParaRPr lang="zh-CN" altLang="en-US">
                    <a:ea typeface="宋体" pitchFamily="2" charset="-122"/>
                  </a:endParaRPr>
                </a:p>
              </p:txBody>
            </p:sp>
          </p:grpSp>
        </p:grpSp>
        <p:sp>
          <p:nvSpPr>
            <p:cNvPr id="78900" name="Line 52"/>
            <p:cNvSpPr>
              <a:spLocks noChangeShapeType="1"/>
            </p:cNvSpPr>
            <p:nvPr userDrawn="1"/>
          </p:nvSpPr>
          <p:spPr bwMode="auto">
            <a:xfrm>
              <a:off x="4870" y="84"/>
              <a:ext cx="42" cy="96"/>
            </a:xfrm>
            <a:prstGeom prst="line">
              <a:avLst/>
            </a:prstGeom>
            <a:noFill/>
            <a:ln w="38100">
              <a:solidFill>
                <a:schemeClr val="accent2"/>
              </a:solidFill>
              <a:round/>
              <a:headEnd/>
              <a:tailEnd/>
            </a:ln>
            <a:effectLst/>
          </p:spPr>
          <p:txBody>
            <a:bodyPr/>
            <a:lstStyle/>
            <a:p>
              <a:pPr eaLnBrk="0" hangingPunct="0">
                <a:defRPr/>
              </a:pPr>
              <a:endParaRPr lang="zh-CN" altLang="en-US">
                <a:ea typeface="宋体" pitchFamily="2" charset="-122"/>
              </a:endParaRPr>
            </a:p>
          </p:txBody>
        </p:sp>
      </p:grpSp>
    </p:spTree>
  </p:cSld>
  <p:clrMap bg1="lt1" tx1="dk1" bg2="lt2" tx2="dk2" accent1="accent1" accent2="accent2" accent3="accent3" accent4="accent4" accent5="accent5" accent6="accent6" hlink="hlink" folHlink="folHlink"/>
  <p:sldLayoutIdLst>
    <p:sldLayoutId id="2147483706"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ea typeface="宋体" pitchFamily="2" charset="-122"/>
        </a:defRPr>
      </a:lvl2pPr>
      <a:lvl3pPr algn="ctr" rtl="0" eaLnBrk="0" fontAlgn="base" hangingPunct="0">
        <a:spcBef>
          <a:spcPct val="0"/>
        </a:spcBef>
        <a:spcAft>
          <a:spcPct val="0"/>
        </a:spcAft>
        <a:defRPr sz="4400">
          <a:solidFill>
            <a:schemeClr val="tx1"/>
          </a:solidFill>
          <a:latin typeface="Comic Sans MS" pitchFamily="66" charset="0"/>
          <a:ea typeface="宋体" pitchFamily="2" charset="-122"/>
        </a:defRPr>
      </a:lvl3pPr>
      <a:lvl4pPr algn="ctr" rtl="0" eaLnBrk="0" fontAlgn="base" hangingPunct="0">
        <a:spcBef>
          <a:spcPct val="0"/>
        </a:spcBef>
        <a:spcAft>
          <a:spcPct val="0"/>
        </a:spcAft>
        <a:defRPr sz="4400">
          <a:solidFill>
            <a:schemeClr val="tx1"/>
          </a:solidFill>
          <a:latin typeface="Comic Sans MS" pitchFamily="66" charset="0"/>
          <a:ea typeface="宋体" pitchFamily="2" charset="-122"/>
        </a:defRPr>
      </a:lvl4pPr>
      <a:lvl5pPr algn="ctr" rtl="0" eaLnBrk="0" fontAlgn="base" hangingPunct="0">
        <a:spcBef>
          <a:spcPct val="0"/>
        </a:spcBef>
        <a:spcAft>
          <a:spcPct val="0"/>
        </a:spcAft>
        <a:defRPr sz="4400">
          <a:solidFill>
            <a:schemeClr val="tx1"/>
          </a:solidFill>
          <a:latin typeface="Comic Sans MS" pitchFamily="66" charset="0"/>
          <a:ea typeface="宋体" pitchFamily="2" charset="-122"/>
        </a:defRPr>
      </a:lvl5pPr>
      <a:lvl6pPr marL="457200" algn="ctr" rtl="0" fontAlgn="base">
        <a:spcBef>
          <a:spcPct val="0"/>
        </a:spcBef>
        <a:spcAft>
          <a:spcPct val="0"/>
        </a:spcAft>
        <a:defRPr sz="4400">
          <a:solidFill>
            <a:schemeClr val="tx1"/>
          </a:solidFill>
          <a:latin typeface="Comic Sans MS" pitchFamily="66" charset="0"/>
          <a:ea typeface="宋体" pitchFamily="2" charset="-122"/>
        </a:defRPr>
      </a:lvl6pPr>
      <a:lvl7pPr marL="914400" algn="ctr" rtl="0" fontAlgn="base">
        <a:spcBef>
          <a:spcPct val="0"/>
        </a:spcBef>
        <a:spcAft>
          <a:spcPct val="0"/>
        </a:spcAft>
        <a:defRPr sz="4400">
          <a:solidFill>
            <a:schemeClr val="tx1"/>
          </a:solidFill>
          <a:latin typeface="Comic Sans MS" pitchFamily="66" charset="0"/>
          <a:ea typeface="宋体" pitchFamily="2" charset="-122"/>
        </a:defRPr>
      </a:lvl7pPr>
      <a:lvl8pPr marL="1371600" algn="ctr" rtl="0" fontAlgn="base">
        <a:spcBef>
          <a:spcPct val="0"/>
        </a:spcBef>
        <a:spcAft>
          <a:spcPct val="0"/>
        </a:spcAft>
        <a:defRPr sz="4400">
          <a:solidFill>
            <a:schemeClr val="tx1"/>
          </a:solidFill>
          <a:latin typeface="Comic Sans MS" pitchFamily="66" charset="0"/>
          <a:ea typeface="宋体" pitchFamily="2" charset="-122"/>
        </a:defRPr>
      </a:lvl8pPr>
      <a:lvl9pPr marL="1828800" algn="ctr" rtl="0" fontAlgn="base">
        <a:spcBef>
          <a:spcPct val="0"/>
        </a:spcBef>
        <a:spcAft>
          <a:spcPct val="0"/>
        </a:spcAft>
        <a:defRPr sz="4400">
          <a:solidFill>
            <a:schemeClr val="tx1"/>
          </a:solidFill>
          <a:latin typeface="Comic Sans MS" pitchFamily="66"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defRPr/>
            </a:pPr>
            <a:r>
              <a:rPr lang="en-US" altLang="zh-CN" sz="6000" b="1" dirty="0" err="1" smtClean="0">
                <a:solidFill>
                  <a:schemeClr val="tx2"/>
                </a:solidFill>
                <a:latin typeface="楷体" pitchFamily="49" charset="-122"/>
                <a:ea typeface="楷体" pitchFamily="49" charset="-122"/>
              </a:rPr>
              <a:t>Rh</a:t>
            </a:r>
            <a:r>
              <a:rPr lang="zh-CN" altLang="en-US" sz="6000" b="1" dirty="0" smtClean="0">
                <a:solidFill>
                  <a:schemeClr val="tx2"/>
                </a:solidFill>
                <a:latin typeface="楷体" pitchFamily="49" charset="-122"/>
                <a:ea typeface="楷体" pitchFamily="49" charset="-122"/>
              </a:rPr>
              <a:t>血型</a:t>
            </a:r>
          </a:p>
        </p:txBody>
      </p:sp>
      <p:sp>
        <p:nvSpPr>
          <p:cNvPr id="14338" name="Rectangle 3"/>
          <p:cNvSpPr>
            <a:spLocks noGrp="1" noChangeArrowheads="1"/>
          </p:cNvSpPr>
          <p:nvPr>
            <p:ph type="subTitle" idx="1"/>
          </p:nvPr>
        </p:nvSpPr>
        <p:spPr/>
        <p:txBody>
          <a:bodyPr/>
          <a:lstStyle/>
          <a:p>
            <a:pPr eaLnBrk="1" hangingPunct="1">
              <a:lnSpc>
                <a:spcPct val="90000"/>
              </a:lnSpc>
            </a:pPr>
            <a:endParaRPr lang="zh-CN" altLang="en-US" dirty="0" smtClean="0">
              <a:latin typeface="楷体" pitchFamily="49" charset="-122"/>
              <a:ea typeface="楷体" pitchFamily="49" charset="-122"/>
              <a:cs typeface="楷体_GB2312"/>
            </a:endParaRPr>
          </a:p>
          <a:p>
            <a:pPr eaLnBrk="1" hangingPunct="1">
              <a:lnSpc>
                <a:spcPct val="90000"/>
              </a:lnSpc>
            </a:pPr>
            <a:r>
              <a:rPr lang="zh-CN" altLang="en-US" sz="2400" dirty="0" smtClean="0">
                <a:latin typeface="楷体" pitchFamily="49" charset="-122"/>
                <a:ea typeface="楷体" pitchFamily="49" charset="-122"/>
                <a:cs typeface="楷体_GB2312"/>
              </a:rPr>
              <a:t>北京市红十字血液中心</a:t>
            </a:r>
          </a:p>
          <a:p>
            <a:pPr eaLnBrk="1" hangingPunct="1">
              <a:lnSpc>
                <a:spcPct val="90000"/>
              </a:lnSpc>
            </a:pPr>
            <a:r>
              <a:rPr lang="zh-CN" altLang="en-US" sz="2400" dirty="0" smtClean="0">
                <a:latin typeface="楷体" pitchFamily="49" charset="-122"/>
                <a:ea typeface="楷体" pitchFamily="49" charset="-122"/>
                <a:cs typeface="楷体_GB2312"/>
              </a:rPr>
              <a:t>血液研究所 血型室</a:t>
            </a:r>
          </a:p>
          <a:p>
            <a:pPr eaLnBrk="1" hangingPunct="1">
              <a:lnSpc>
                <a:spcPct val="90000"/>
              </a:lnSpc>
            </a:pPr>
            <a:r>
              <a:rPr lang="zh-CN" altLang="en-US" sz="2400" dirty="0" smtClean="0">
                <a:latin typeface="楷体" pitchFamily="49" charset="-122"/>
                <a:ea typeface="楷体" pitchFamily="49" charset="-122"/>
                <a:cs typeface="楷体_GB2312"/>
              </a:rPr>
              <a:t>苗天红</a:t>
            </a:r>
          </a:p>
          <a:p>
            <a:pPr eaLnBrk="1" hangingPunct="1">
              <a:lnSpc>
                <a:spcPct val="90000"/>
              </a:lnSpc>
            </a:pPr>
            <a:endParaRPr lang="zh-CN" altLang="en-US" dirty="0" smtClean="0">
              <a:latin typeface="楷体" pitchFamily="49" charset="-122"/>
              <a:ea typeface="楷体" pitchFamily="49" charset="-122"/>
              <a:cs typeface="楷体_GB231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title"/>
          </p:nvPr>
        </p:nvSpPr>
        <p:spPr>
          <a:xfrm>
            <a:off x="827088" y="-242888"/>
            <a:ext cx="6870700" cy="1600201"/>
          </a:xfrm>
        </p:spPr>
        <p:txBody>
          <a:bodyPr/>
          <a:lstStyle/>
          <a:p>
            <a:r>
              <a:rPr lang="zh-CN" altLang="en-US" sz="4000" b="1" dirty="0" smtClean="0">
                <a:solidFill>
                  <a:schemeClr val="tx2"/>
                </a:solidFill>
                <a:latin typeface="楷体" pitchFamily="49" charset="-122"/>
                <a:ea typeface="楷体" pitchFamily="49" charset="-122"/>
              </a:rPr>
              <a:t>红细胞血型的</a:t>
            </a:r>
            <a:r>
              <a:rPr lang="en-US" altLang="zh-CN" sz="4000" b="1" dirty="0" smtClean="0">
                <a:solidFill>
                  <a:schemeClr val="tx2"/>
                </a:solidFill>
                <a:latin typeface="楷体" pitchFamily="49" charset="-122"/>
                <a:ea typeface="楷体" pitchFamily="49" charset="-122"/>
              </a:rPr>
              <a:t>ISBT</a:t>
            </a:r>
            <a:r>
              <a:rPr lang="zh-CN" altLang="en-US" sz="4000" b="1" dirty="0" smtClean="0">
                <a:solidFill>
                  <a:schemeClr val="tx2"/>
                </a:solidFill>
                <a:latin typeface="楷体" pitchFamily="49" charset="-122"/>
                <a:ea typeface="楷体" pitchFamily="49" charset="-122"/>
              </a:rPr>
              <a:t>分类</a:t>
            </a:r>
          </a:p>
        </p:txBody>
      </p:sp>
      <p:sp>
        <p:nvSpPr>
          <p:cNvPr id="15362" name="Rectangle 3"/>
          <p:cNvSpPr>
            <a:spLocks noGrp="1" noChangeArrowheads="1"/>
          </p:cNvSpPr>
          <p:nvPr>
            <p:ph type="body" idx="1"/>
          </p:nvPr>
        </p:nvSpPr>
        <p:spPr/>
        <p:txBody>
          <a:bodyPr/>
          <a:lstStyle/>
          <a:p>
            <a:pPr>
              <a:lnSpc>
                <a:spcPct val="80000"/>
              </a:lnSpc>
              <a:buFontTx/>
              <a:buNone/>
            </a:pPr>
            <a:endParaRPr lang="en-US" altLang="zh-CN" sz="1800" dirty="0" smtClean="0"/>
          </a:p>
          <a:p>
            <a:pPr>
              <a:lnSpc>
                <a:spcPct val="80000"/>
              </a:lnSpc>
              <a:buFontTx/>
              <a:buNone/>
            </a:pPr>
            <a:r>
              <a:rPr lang="en-US" altLang="zh-CN" sz="1800" dirty="0" smtClean="0">
                <a:latin typeface="楷体" pitchFamily="49" charset="-122"/>
                <a:ea typeface="楷体" pitchFamily="49" charset="-122"/>
              </a:rPr>
              <a:t>       </a:t>
            </a:r>
            <a:r>
              <a:rPr lang="en-US" altLang="zh-CN" sz="1800" dirty="0" smtClean="0">
                <a:latin typeface="楷体" pitchFamily="49" charset="-122"/>
                <a:ea typeface="楷体" pitchFamily="49" charset="-122"/>
              </a:rPr>
              <a:t>1980</a:t>
            </a:r>
            <a:r>
              <a:rPr lang="zh-CN" altLang="en-US" sz="1800" dirty="0" smtClean="0">
                <a:latin typeface="楷体" pitchFamily="49" charset="-122"/>
                <a:ea typeface="楷体" pitchFamily="49" charset="-122"/>
              </a:rPr>
              <a:t>年成立的国际输血协会（</a:t>
            </a:r>
            <a:r>
              <a:rPr lang="en-US" altLang="zh-CN" sz="1800" dirty="0" smtClean="0">
                <a:latin typeface="楷体" pitchFamily="49" charset="-122"/>
                <a:ea typeface="楷体" pitchFamily="49" charset="-122"/>
              </a:rPr>
              <a:t>ISBT</a:t>
            </a:r>
            <a:r>
              <a:rPr lang="zh-CN" altLang="en-US" sz="1800" dirty="0" smtClean="0">
                <a:latin typeface="楷体" pitchFamily="49" charset="-122"/>
                <a:ea typeface="楷体" pitchFamily="49" charset="-122"/>
              </a:rPr>
              <a:t>）红细胞表面抗原命名委员会对红细胞血型进行了规范分类和命名。</a:t>
            </a:r>
          </a:p>
          <a:p>
            <a:pPr algn="ctr">
              <a:lnSpc>
                <a:spcPct val="80000"/>
              </a:lnSpc>
              <a:buFontTx/>
              <a:buNone/>
            </a:pPr>
            <a:r>
              <a:rPr lang="zh-CN" altLang="en-US" sz="1800" b="1" dirty="0" smtClean="0">
                <a:solidFill>
                  <a:srgbClr val="1E9691"/>
                </a:solidFill>
                <a:latin typeface="楷体" pitchFamily="49" charset="-122"/>
                <a:ea typeface="楷体" pitchFamily="49" charset="-122"/>
              </a:rPr>
              <a:t>  </a:t>
            </a:r>
          </a:p>
          <a:p>
            <a:pPr algn="ctr">
              <a:lnSpc>
                <a:spcPct val="80000"/>
              </a:lnSpc>
              <a:buFontTx/>
              <a:buNone/>
            </a:pPr>
            <a:r>
              <a:rPr lang="zh-CN" altLang="en-US" sz="1800" b="1" dirty="0" smtClean="0">
                <a:solidFill>
                  <a:srgbClr val="1E9691"/>
                </a:solidFill>
                <a:latin typeface="楷体" pitchFamily="49" charset="-122"/>
                <a:ea typeface="楷体" pitchFamily="49" charset="-122"/>
              </a:rPr>
              <a:t> </a:t>
            </a:r>
            <a:r>
              <a:rPr lang="zh-CN" altLang="en-US" sz="1800" b="1" dirty="0" smtClean="0">
                <a:solidFill>
                  <a:schemeClr val="hlink"/>
                </a:solidFill>
                <a:latin typeface="楷体" pitchFamily="49" charset="-122"/>
                <a:ea typeface="楷体" pitchFamily="49" charset="-122"/>
              </a:rPr>
              <a:t>红细胞血型的规范分类</a:t>
            </a:r>
          </a:p>
          <a:p>
            <a:pPr>
              <a:lnSpc>
                <a:spcPct val="80000"/>
              </a:lnSpc>
            </a:pPr>
            <a:r>
              <a:rPr lang="zh-CN" altLang="en-US" sz="1600" b="1" dirty="0" smtClean="0">
                <a:solidFill>
                  <a:srgbClr val="1E9691"/>
                </a:solidFill>
                <a:latin typeface="楷体" pitchFamily="49" charset="-122"/>
                <a:ea typeface="楷体" pitchFamily="49" charset="-122"/>
              </a:rPr>
              <a:t>血型系统：</a:t>
            </a:r>
            <a:r>
              <a:rPr lang="zh-CN" altLang="en-US" sz="1600" dirty="0" smtClean="0">
                <a:latin typeface="楷体" pitchFamily="49" charset="-122"/>
                <a:ea typeface="楷体" pitchFamily="49" charset="-122"/>
              </a:rPr>
              <a:t>由单一基因位点、两个或多个相邻但相互之间极少重组的同源基因所编码的一个或多个抗原组成。</a:t>
            </a:r>
          </a:p>
          <a:p>
            <a:pPr>
              <a:lnSpc>
                <a:spcPct val="80000"/>
              </a:lnSpc>
            </a:pPr>
            <a:endParaRPr lang="zh-CN" altLang="en-US" sz="1600" b="1" dirty="0" smtClean="0">
              <a:solidFill>
                <a:srgbClr val="1E9691"/>
              </a:solidFill>
              <a:latin typeface="楷体" pitchFamily="49" charset="-122"/>
              <a:ea typeface="楷体" pitchFamily="49" charset="-122"/>
            </a:endParaRPr>
          </a:p>
          <a:p>
            <a:pPr>
              <a:lnSpc>
                <a:spcPct val="80000"/>
              </a:lnSpc>
            </a:pPr>
            <a:r>
              <a:rPr lang="zh-CN" altLang="en-US" sz="1600" b="1" dirty="0" smtClean="0">
                <a:solidFill>
                  <a:srgbClr val="1E9691"/>
                </a:solidFill>
                <a:latin typeface="楷体" pitchFamily="49" charset="-122"/>
                <a:ea typeface="楷体" pitchFamily="49" charset="-122"/>
              </a:rPr>
              <a:t>血型集合：</a:t>
            </a:r>
            <a:r>
              <a:rPr lang="zh-CN" altLang="en-US" sz="1600" dirty="0" smtClean="0">
                <a:latin typeface="楷体" pitchFamily="49" charset="-122"/>
                <a:ea typeface="楷体" pitchFamily="49" charset="-122"/>
              </a:rPr>
              <a:t>在血清学、生物化学或遗传学上有相关性、目前不能进一步证明其为一个血型系统的一组抗原。</a:t>
            </a:r>
          </a:p>
          <a:p>
            <a:pPr>
              <a:lnSpc>
                <a:spcPct val="80000"/>
              </a:lnSpc>
              <a:buFontTx/>
              <a:buNone/>
            </a:pPr>
            <a:endParaRPr lang="zh-CN" altLang="en-US" sz="1600" b="1" dirty="0" smtClean="0">
              <a:solidFill>
                <a:srgbClr val="1E9691"/>
              </a:solidFill>
              <a:latin typeface="楷体" pitchFamily="49" charset="-122"/>
              <a:ea typeface="楷体" pitchFamily="49" charset="-122"/>
            </a:endParaRPr>
          </a:p>
          <a:p>
            <a:pPr>
              <a:lnSpc>
                <a:spcPct val="80000"/>
              </a:lnSpc>
            </a:pPr>
            <a:r>
              <a:rPr lang="zh-CN" altLang="en-US" sz="1600" b="1" dirty="0" smtClean="0">
                <a:solidFill>
                  <a:srgbClr val="1E9691"/>
                </a:solidFill>
                <a:latin typeface="楷体" pitchFamily="49" charset="-122"/>
                <a:ea typeface="楷体" pitchFamily="49" charset="-122"/>
              </a:rPr>
              <a:t>血型系列：</a:t>
            </a:r>
            <a:r>
              <a:rPr lang="zh-CN" altLang="en-US" sz="1600" dirty="0" smtClean="0">
                <a:latin typeface="楷体" pitchFamily="49" charset="-122"/>
                <a:ea typeface="楷体" pitchFamily="49" charset="-122"/>
              </a:rPr>
              <a:t>目前不能归类于血型系统和血型集合的血型抗原。</a:t>
            </a:r>
          </a:p>
          <a:p>
            <a:pPr>
              <a:lnSpc>
                <a:spcPct val="80000"/>
              </a:lnSpc>
              <a:spcBef>
                <a:spcPts val="600"/>
              </a:spcBef>
              <a:buFontTx/>
              <a:buNone/>
            </a:pPr>
            <a:r>
              <a:rPr lang="zh-CN" altLang="en-US" sz="1400" b="1" dirty="0" smtClean="0">
                <a:latin typeface="楷体" pitchFamily="49" charset="-122"/>
                <a:ea typeface="楷体" pitchFamily="49" charset="-122"/>
              </a:rPr>
              <a:t>     低频率抗原</a:t>
            </a:r>
            <a:r>
              <a:rPr lang="zh-CN" altLang="en-US" sz="1400" dirty="0" smtClean="0">
                <a:latin typeface="楷体" pitchFamily="49" charset="-122"/>
                <a:ea typeface="楷体" pitchFamily="49" charset="-122"/>
              </a:rPr>
              <a:t>：抗原频率在人群中小于１</a:t>
            </a:r>
            <a:r>
              <a:rPr lang="en-US" altLang="zh-CN" sz="1400" dirty="0" smtClean="0">
                <a:latin typeface="楷体" pitchFamily="49" charset="-122"/>
                <a:ea typeface="楷体" pitchFamily="49" charset="-122"/>
              </a:rPr>
              <a:t>%</a:t>
            </a:r>
            <a:r>
              <a:rPr lang="zh-CN" altLang="en-US" sz="1400" dirty="0" smtClean="0">
                <a:latin typeface="楷体" pitchFamily="49" charset="-122"/>
                <a:ea typeface="楷体" pitchFamily="49" charset="-122"/>
              </a:rPr>
              <a:t>（</a:t>
            </a:r>
            <a:r>
              <a:rPr lang="en-US" altLang="zh-CN" sz="1400" dirty="0" smtClean="0">
                <a:latin typeface="楷体" pitchFamily="49" charset="-122"/>
                <a:ea typeface="楷体" pitchFamily="49" charset="-122"/>
              </a:rPr>
              <a:t>700</a:t>
            </a:r>
            <a:r>
              <a:rPr lang="zh-CN" altLang="en-US" sz="1400" dirty="0" smtClean="0">
                <a:latin typeface="楷体" pitchFamily="49" charset="-122"/>
                <a:ea typeface="楷体" pitchFamily="49" charset="-122"/>
              </a:rPr>
              <a:t>系列）</a:t>
            </a:r>
          </a:p>
          <a:p>
            <a:pPr>
              <a:lnSpc>
                <a:spcPct val="80000"/>
              </a:lnSpc>
              <a:spcBef>
                <a:spcPct val="0"/>
              </a:spcBef>
              <a:buFontTx/>
              <a:buNone/>
            </a:pPr>
            <a:r>
              <a:rPr lang="zh-CN" altLang="en-US" sz="1400" b="1" dirty="0" smtClean="0">
                <a:latin typeface="楷体" pitchFamily="49" charset="-122"/>
                <a:ea typeface="楷体" pitchFamily="49" charset="-122"/>
              </a:rPr>
              <a:t>     高频率抗原</a:t>
            </a:r>
            <a:r>
              <a:rPr lang="zh-CN" altLang="en-US" sz="1400" dirty="0" smtClean="0">
                <a:latin typeface="楷体" pitchFamily="49" charset="-122"/>
                <a:ea typeface="楷体" pitchFamily="49" charset="-122"/>
              </a:rPr>
              <a:t>：抗原频率在人群中大于</a:t>
            </a:r>
            <a:r>
              <a:rPr lang="en-US" altLang="zh-CN" sz="1400" dirty="0" smtClean="0">
                <a:latin typeface="楷体" pitchFamily="49" charset="-122"/>
                <a:ea typeface="楷体" pitchFamily="49" charset="-122"/>
              </a:rPr>
              <a:t>99%</a:t>
            </a:r>
            <a:r>
              <a:rPr lang="zh-CN" altLang="en-US" sz="1400" dirty="0" smtClean="0">
                <a:latin typeface="楷体" pitchFamily="49" charset="-122"/>
                <a:ea typeface="楷体" pitchFamily="49" charset="-122"/>
              </a:rPr>
              <a:t>（</a:t>
            </a:r>
            <a:r>
              <a:rPr lang="en-US" altLang="zh-CN" sz="1400" dirty="0" smtClean="0">
                <a:latin typeface="楷体" pitchFamily="49" charset="-122"/>
                <a:ea typeface="楷体" pitchFamily="49" charset="-122"/>
              </a:rPr>
              <a:t>901</a:t>
            </a:r>
            <a:r>
              <a:rPr lang="zh-CN" altLang="en-US" sz="1400" dirty="0" smtClean="0">
                <a:latin typeface="楷体" pitchFamily="49" charset="-122"/>
                <a:ea typeface="楷体" pitchFamily="49" charset="-122"/>
              </a:rPr>
              <a:t>系列）</a:t>
            </a:r>
          </a:p>
          <a:p>
            <a:pPr>
              <a:lnSpc>
                <a:spcPct val="80000"/>
              </a:lnSpc>
            </a:pPr>
            <a:endParaRPr lang="zh-CN" altLang="en-US" sz="1600" dirty="0" smtClean="0">
              <a:latin typeface="楷体_GB231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title"/>
          </p:nvPr>
        </p:nvSpPr>
        <p:spPr>
          <a:xfrm>
            <a:off x="611188" y="-531813"/>
            <a:ext cx="6870700" cy="1600201"/>
          </a:xfrm>
        </p:spPr>
        <p:txBody>
          <a:bodyPr/>
          <a:lstStyle/>
          <a:p>
            <a:r>
              <a:rPr lang="zh-CN" altLang="en-US" sz="4000" b="1" dirty="0" smtClean="0">
                <a:latin typeface="楷体" pitchFamily="49" charset="-122"/>
                <a:ea typeface="楷体" pitchFamily="49" charset="-122"/>
              </a:rPr>
              <a:t>血型系统</a:t>
            </a:r>
            <a:r>
              <a:rPr lang="zh-CN" altLang="en-US" sz="4000" dirty="0" smtClean="0">
                <a:latin typeface="楷体" pitchFamily="49" charset="-122"/>
                <a:ea typeface="楷体" pitchFamily="49" charset="-122"/>
              </a:rPr>
              <a:t>（</a:t>
            </a:r>
            <a:r>
              <a:rPr lang="en-US" altLang="zh-CN" sz="4000" dirty="0" smtClean="0">
                <a:latin typeface="楷体" pitchFamily="49" charset="-122"/>
                <a:ea typeface="楷体" pitchFamily="49" charset="-122"/>
              </a:rPr>
              <a:t>35</a:t>
            </a:r>
            <a:r>
              <a:rPr lang="zh-CN" altLang="en-US" sz="4000" dirty="0" smtClean="0">
                <a:latin typeface="楷体" pitchFamily="49" charset="-122"/>
                <a:ea typeface="楷体" pitchFamily="49" charset="-122"/>
              </a:rPr>
              <a:t>个）</a:t>
            </a:r>
          </a:p>
        </p:txBody>
      </p:sp>
      <p:pic>
        <p:nvPicPr>
          <p:cNvPr id="16386" name="Picture 4"/>
          <p:cNvPicPr>
            <a:picLocks noGrp="1" noChangeAspect="1" noChangeArrowheads="1"/>
          </p:cNvPicPr>
          <p:nvPr>
            <p:ph type="body" idx="1"/>
          </p:nvPr>
        </p:nvPicPr>
        <p:blipFill>
          <a:blip r:embed="rId2"/>
          <a:srcRect/>
          <a:stretch>
            <a:fillRect/>
          </a:stretch>
        </p:blipFill>
        <p:spPr>
          <a:xfrm>
            <a:off x="1908175" y="1124744"/>
            <a:ext cx="5472113" cy="5472607"/>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a:xfrm>
            <a:off x="827088" y="-531813"/>
            <a:ext cx="6870700" cy="1600201"/>
          </a:xfrm>
        </p:spPr>
        <p:txBody>
          <a:bodyPr/>
          <a:lstStyle/>
          <a:p>
            <a:r>
              <a:rPr lang="zh-CN" altLang="en-US" sz="4000" b="1" dirty="0" smtClean="0">
                <a:latin typeface="楷体" pitchFamily="49" charset="-122"/>
                <a:ea typeface="楷体" pitchFamily="49" charset="-122"/>
              </a:rPr>
              <a:t>血型系统</a:t>
            </a:r>
            <a:r>
              <a:rPr lang="zh-CN" altLang="en-US" sz="4000" dirty="0" smtClean="0">
                <a:latin typeface="楷体" pitchFamily="49" charset="-122"/>
                <a:ea typeface="楷体" pitchFamily="49" charset="-122"/>
              </a:rPr>
              <a:t>（</a:t>
            </a:r>
            <a:r>
              <a:rPr lang="en-US" altLang="zh-CN" sz="4000" dirty="0" smtClean="0">
                <a:latin typeface="楷体" pitchFamily="49" charset="-122"/>
                <a:ea typeface="楷体" pitchFamily="49" charset="-122"/>
              </a:rPr>
              <a:t>35</a:t>
            </a:r>
            <a:r>
              <a:rPr lang="zh-CN" altLang="en-US" sz="4000" dirty="0" smtClean="0">
                <a:latin typeface="楷体" pitchFamily="49" charset="-122"/>
                <a:ea typeface="楷体" pitchFamily="49" charset="-122"/>
              </a:rPr>
              <a:t>个）</a:t>
            </a:r>
          </a:p>
        </p:txBody>
      </p:sp>
      <p:pic>
        <p:nvPicPr>
          <p:cNvPr id="17410" name="Picture 4"/>
          <p:cNvPicPr>
            <a:picLocks noGrp="1" noChangeAspect="1" noChangeArrowheads="1"/>
          </p:cNvPicPr>
          <p:nvPr>
            <p:ph type="body" idx="1"/>
          </p:nvPr>
        </p:nvPicPr>
        <p:blipFill>
          <a:blip r:embed="rId2"/>
          <a:srcRect/>
          <a:stretch>
            <a:fillRect/>
          </a:stretch>
        </p:blipFill>
        <p:spPr>
          <a:xfrm>
            <a:off x="1908175" y="1196975"/>
            <a:ext cx="5184775" cy="5472113"/>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a:xfrm>
            <a:off x="827088" y="-458788"/>
            <a:ext cx="6870700" cy="1600201"/>
          </a:xfrm>
        </p:spPr>
        <p:txBody>
          <a:bodyPr/>
          <a:lstStyle/>
          <a:p>
            <a:r>
              <a:rPr lang="zh-CN" altLang="en-US" sz="4000" b="1" dirty="0" smtClean="0">
                <a:solidFill>
                  <a:schemeClr val="tx2"/>
                </a:solidFill>
                <a:latin typeface="楷体" pitchFamily="49" charset="-122"/>
                <a:ea typeface="楷体" pitchFamily="49" charset="-122"/>
              </a:rPr>
              <a:t>血型与临床输血</a:t>
            </a:r>
          </a:p>
        </p:txBody>
      </p:sp>
      <p:sp>
        <p:nvSpPr>
          <p:cNvPr id="18434" name="Rectangle 3"/>
          <p:cNvSpPr>
            <a:spLocks noGrp="1" noChangeArrowheads="1"/>
          </p:cNvSpPr>
          <p:nvPr>
            <p:ph type="body" idx="1"/>
          </p:nvPr>
        </p:nvSpPr>
        <p:spPr/>
        <p:txBody>
          <a:bodyPr/>
          <a:lstStyle/>
          <a:p>
            <a:pPr>
              <a:lnSpc>
                <a:spcPct val="90000"/>
              </a:lnSpc>
              <a:spcBef>
                <a:spcPts val="1800"/>
              </a:spcBef>
            </a:pPr>
            <a:r>
              <a:rPr lang="zh-CN" altLang="en-US" sz="2800" dirty="0" smtClean="0">
                <a:latin typeface="楷体" pitchFamily="49" charset="-122"/>
                <a:ea typeface="楷体" pitchFamily="49" charset="-122"/>
              </a:rPr>
              <a:t>目前为止已发现</a:t>
            </a:r>
            <a:r>
              <a:rPr lang="en-US" altLang="zh-CN" sz="2800" b="1" dirty="0" smtClean="0">
                <a:solidFill>
                  <a:srgbClr val="1E9691"/>
                </a:solidFill>
                <a:latin typeface="楷体" pitchFamily="49" charset="-122"/>
                <a:ea typeface="楷体" pitchFamily="49" charset="-122"/>
              </a:rPr>
              <a:t>35</a:t>
            </a:r>
            <a:r>
              <a:rPr lang="zh-CN" altLang="en-US" sz="2800" dirty="0" smtClean="0">
                <a:latin typeface="楷体" pitchFamily="49" charset="-122"/>
                <a:ea typeface="楷体" pitchFamily="49" charset="-122"/>
              </a:rPr>
              <a:t>个血型系统</a:t>
            </a:r>
          </a:p>
          <a:p>
            <a:pPr>
              <a:lnSpc>
                <a:spcPct val="90000"/>
              </a:lnSpc>
              <a:spcBef>
                <a:spcPts val="1800"/>
              </a:spcBef>
            </a:pPr>
            <a:r>
              <a:rPr lang="zh-CN" altLang="en-US" sz="2800" dirty="0" smtClean="0">
                <a:latin typeface="楷体" pitchFamily="49" charset="-122"/>
                <a:ea typeface="楷体" pitchFamily="49" charset="-122"/>
              </a:rPr>
              <a:t>临床输血最重要的</a:t>
            </a:r>
            <a:r>
              <a:rPr lang="zh-CN" altLang="en-US" sz="2800" b="1" dirty="0" smtClean="0">
                <a:solidFill>
                  <a:srgbClr val="1E9691"/>
                </a:solidFill>
                <a:latin typeface="楷体" pitchFamily="49" charset="-122"/>
                <a:ea typeface="楷体" pitchFamily="49" charset="-122"/>
              </a:rPr>
              <a:t>两个血型系统</a:t>
            </a:r>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ABO</a:t>
            </a:r>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Rh</a:t>
            </a:r>
          </a:p>
          <a:p>
            <a:pPr>
              <a:lnSpc>
                <a:spcPct val="90000"/>
              </a:lnSpc>
              <a:spcBef>
                <a:spcPts val="1800"/>
              </a:spcBef>
            </a:pPr>
            <a:r>
              <a:rPr lang="en-US" altLang="zh-CN" sz="2800" b="1" dirty="0" smtClean="0">
                <a:latin typeface="楷体" pitchFamily="49" charset="-122"/>
                <a:ea typeface="楷体" pitchFamily="49" charset="-122"/>
              </a:rPr>
              <a:t>《</a:t>
            </a:r>
            <a:r>
              <a:rPr lang="zh-CN" altLang="en-US" sz="2800" b="1" dirty="0" smtClean="0">
                <a:latin typeface="楷体" pitchFamily="49" charset="-122"/>
                <a:ea typeface="楷体" pitchFamily="49" charset="-122"/>
              </a:rPr>
              <a:t>临床输血技术规范</a:t>
            </a:r>
            <a:r>
              <a:rPr lang="en-US" altLang="zh-CN" sz="2800" b="1" dirty="0" smtClean="0">
                <a:latin typeface="楷体" pitchFamily="49" charset="-122"/>
                <a:ea typeface="楷体" pitchFamily="49" charset="-122"/>
              </a:rPr>
              <a:t>》</a:t>
            </a:r>
            <a:r>
              <a:rPr lang="zh-CN" altLang="en-US" sz="2800" dirty="0" smtClean="0">
                <a:latin typeface="楷体" pitchFamily="49" charset="-122"/>
                <a:ea typeface="楷体" pitchFamily="49" charset="-122"/>
              </a:rPr>
              <a:t>第十五条</a:t>
            </a:r>
          </a:p>
          <a:p>
            <a:pPr>
              <a:lnSpc>
                <a:spcPct val="90000"/>
              </a:lnSpc>
              <a:spcBef>
                <a:spcPct val="0"/>
              </a:spcBef>
              <a:buFontTx/>
              <a:buNone/>
            </a:pPr>
            <a:r>
              <a:rPr lang="zh-CN" altLang="en-US" sz="2800" dirty="0" smtClean="0">
                <a:latin typeface="楷体" pitchFamily="49" charset="-122"/>
                <a:ea typeface="楷体" pitchFamily="49" charset="-122"/>
              </a:rPr>
              <a:t>   输血科（血库）要逐项核对输血申请单、受血者和供血者血样，</a:t>
            </a:r>
            <a:r>
              <a:rPr lang="zh-CN" altLang="en-US" sz="2800" b="1" dirty="0" smtClean="0">
                <a:solidFill>
                  <a:srgbClr val="BE1132"/>
                </a:solidFill>
                <a:latin typeface="楷体" pitchFamily="49" charset="-122"/>
                <a:ea typeface="楷体" pitchFamily="49" charset="-122"/>
              </a:rPr>
              <a:t>复查受血者和供血者</a:t>
            </a:r>
            <a:r>
              <a:rPr lang="en-US" altLang="zh-CN" sz="2800" b="1" dirty="0" smtClean="0">
                <a:solidFill>
                  <a:srgbClr val="BE1132"/>
                </a:solidFill>
                <a:latin typeface="楷体" pitchFamily="49" charset="-122"/>
                <a:ea typeface="楷体" pitchFamily="49" charset="-122"/>
              </a:rPr>
              <a:t>ABO</a:t>
            </a:r>
            <a:r>
              <a:rPr lang="zh-CN" altLang="en-US" sz="2800" b="1" dirty="0" smtClean="0">
                <a:solidFill>
                  <a:srgbClr val="BE1132"/>
                </a:solidFill>
                <a:latin typeface="楷体" pitchFamily="49" charset="-122"/>
                <a:ea typeface="楷体" pitchFamily="49" charset="-122"/>
              </a:rPr>
              <a:t>血型（正、反定型），并常规检查患者</a:t>
            </a:r>
            <a:r>
              <a:rPr lang="en-US" altLang="zh-CN" sz="2800" b="1" dirty="0" smtClean="0">
                <a:solidFill>
                  <a:srgbClr val="BE1132"/>
                </a:solidFill>
                <a:latin typeface="楷体" pitchFamily="49" charset="-122"/>
                <a:ea typeface="楷体" pitchFamily="49" charset="-122"/>
              </a:rPr>
              <a:t>Rh</a:t>
            </a:r>
            <a:r>
              <a:rPr lang="zh-CN" altLang="en-US" sz="2800" b="1" dirty="0" smtClean="0">
                <a:solidFill>
                  <a:srgbClr val="BE1132"/>
                </a:solidFill>
                <a:latin typeface="楷体" pitchFamily="49" charset="-122"/>
                <a:ea typeface="楷体" pitchFamily="49" charset="-122"/>
              </a:rPr>
              <a:t>（</a:t>
            </a:r>
            <a:r>
              <a:rPr lang="en-US" altLang="zh-CN" sz="2800" b="1" dirty="0" smtClean="0">
                <a:solidFill>
                  <a:srgbClr val="BE1132"/>
                </a:solidFill>
                <a:latin typeface="楷体" pitchFamily="49" charset="-122"/>
                <a:ea typeface="楷体" pitchFamily="49" charset="-122"/>
              </a:rPr>
              <a:t>D</a:t>
            </a:r>
            <a:r>
              <a:rPr lang="zh-CN" altLang="en-US" sz="2800" b="1" dirty="0" smtClean="0">
                <a:solidFill>
                  <a:srgbClr val="BE1132"/>
                </a:solidFill>
                <a:latin typeface="楷体" pitchFamily="49" charset="-122"/>
                <a:ea typeface="楷体" pitchFamily="49" charset="-122"/>
              </a:rPr>
              <a:t>）血型</a:t>
            </a:r>
            <a:r>
              <a:rPr lang="zh-CN" altLang="en-US" sz="2800" dirty="0" smtClean="0">
                <a:latin typeface="楷体" pitchFamily="49" charset="-122"/>
                <a:ea typeface="楷体" pitchFamily="49" charset="-122"/>
              </a:rPr>
              <a:t>，急诊抢救患者紧急输血时</a:t>
            </a:r>
            <a:r>
              <a:rPr lang="en-US" altLang="zh-CN" sz="2800" dirty="0" smtClean="0">
                <a:latin typeface="楷体" pitchFamily="49" charset="-122"/>
                <a:ea typeface="楷体" pitchFamily="49" charset="-122"/>
              </a:rPr>
              <a:t>Rh</a:t>
            </a:r>
            <a:r>
              <a:rPr lang="zh-CN" altLang="en-US"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D</a:t>
            </a:r>
            <a:r>
              <a:rPr lang="zh-CN" altLang="en-US" sz="2800" dirty="0" smtClean="0">
                <a:latin typeface="楷体" pitchFamily="49" charset="-122"/>
                <a:ea typeface="楷体" pitchFamily="49" charset="-122"/>
              </a:rPr>
              <a:t>）检查可除外，正确无误时可进行交叉配血。</a:t>
            </a:r>
          </a:p>
          <a:p>
            <a:pPr>
              <a:lnSpc>
                <a:spcPct val="90000"/>
              </a:lnSpc>
            </a:pPr>
            <a:endParaRPr lang="zh-CN" altLang="en-US" sz="2800"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a:xfrm>
            <a:off x="611188" y="-171450"/>
            <a:ext cx="6870700" cy="1600200"/>
          </a:xfrm>
        </p:spPr>
        <p:txBody>
          <a:bodyPr/>
          <a:lstStyle/>
          <a:p>
            <a:pPr eaLnBrk="1" hangingPunct="1"/>
            <a:r>
              <a:rPr lang="en-US" altLang="zh-CN" sz="4000" b="1" dirty="0" smtClean="0">
                <a:solidFill>
                  <a:srgbClr val="FF0000"/>
                </a:solidFill>
                <a:latin typeface="楷体" pitchFamily="49" charset="-122"/>
                <a:ea typeface="楷体" pitchFamily="49" charset="-122"/>
                <a:cs typeface="楷体_GB2312"/>
              </a:rPr>
              <a:t>Rh</a:t>
            </a:r>
            <a:r>
              <a:rPr lang="zh-CN" altLang="en-US" sz="4000" b="1" dirty="0" smtClean="0">
                <a:solidFill>
                  <a:srgbClr val="FF0000"/>
                </a:solidFill>
                <a:latin typeface="楷体" pitchFamily="49" charset="-122"/>
                <a:ea typeface="楷体" pitchFamily="49" charset="-122"/>
                <a:cs typeface="楷体_GB2312"/>
              </a:rPr>
              <a:t>血型系统</a:t>
            </a:r>
          </a:p>
        </p:txBody>
      </p:sp>
      <p:sp>
        <p:nvSpPr>
          <p:cNvPr id="19458" name="Rectangle 3"/>
          <p:cNvSpPr>
            <a:spLocks noGrp="1" noChangeArrowheads="1"/>
          </p:cNvSpPr>
          <p:nvPr>
            <p:ph type="body" idx="1"/>
          </p:nvPr>
        </p:nvSpPr>
        <p:spPr>
          <a:xfrm>
            <a:off x="684213" y="1773238"/>
            <a:ext cx="7696200" cy="3657600"/>
          </a:xfrm>
        </p:spPr>
        <p:txBody>
          <a:bodyPr/>
          <a:lstStyle/>
          <a:p>
            <a:pPr>
              <a:lnSpc>
                <a:spcPct val="90000"/>
              </a:lnSpc>
            </a:pPr>
            <a:endParaRPr lang="en-US" altLang="zh-CN" sz="2400" dirty="0" smtClean="0">
              <a:latin typeface="楷体_GB2312"/>
              <a:ea typeface="楷体_GB2312"/>
              <a:cs typeface="楷体_GB2312"/>
            </a:endParaRPr>
          </a:p>
          <a:p>
            <a:pPr algn="just">
              <a:lnSpc>
                <a:spcPct val="90000"/>
              </a:lnSpc>
              <a:spcBef>
                <a:spcPts val="1800"/>
              </a:spcBef>
            </a:pPr>
            <a:r>
              <a:rPr lang="en-US" altLang="zh-CN" sz="2800" dirty="0" smtClean="0">
                <a:latin typeface="楷体" pitchFamily="49" charset="-122"/>
                <a:ea typeface="楷体" pitchFamily="49" charset="-122"/>
              </a:rPr>
              <a:t>Rh</a:t>
            </a:r>
            <a:r>
              <a:rPr lang="zh-CN" altLang="zh-CN" sz="2800" dirty="0" smtClean="0">
                <a:latin typeface="楷体" pitchFamily="49" charset="-122"/>
                <a:ea typeface="楷体" pitchFamily="49" charset="-122"/>
              </a:rPr>
              <a:t>血型系统中主要抗原有</a:t>
            </a:r>
            <a:r>
              <a:rPr lang="en-US" altLang="zh-CN" sz="2800" dirty="0" smtClean="0">
                <a:latin typeface="楷体" pitchFamily="49" charset="-122"/>
                <a:ea typeface="楷体" pitchFamily="49" charset="-122"/>
              </a:rPr>
              <a:t>5</a:t>
            </a:r>
            <a:r>
              <a:rPr lang="zh-CN" altLang="zh-CN" sz="2800" dirty="0" smtClean="0">
                <a:latin typeface="楷体" pitchFamily="49" charset="-122"/>
                <a:ea typeface="楷体" pitchFamily="49" charset="-122"/>
              </a:rPr>
              <a:t>种，即</a:t>
            </a:r>
            <a:r>
              <a:rPr lang="en-US" altLang="zh-CN" sz="2800" dirty="0" smtClean="0">
                <a:latin typeface="楷体" pitchFamily="49" charset="-122"/>
                <a:ea typeface="楷体" pitchFamily="49" charset="-122"/>
              </a:rPr>
              <a:t>D</a:t>
            </a:r>
            <a:r>
              <a:rPr lang="zh-CN" altLang="zh-CN"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C</a:t>
            </a:r>
            <a:r>
              <a:rPr lang="zh-CN" altLang="zh-CN"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c</a:t>
            </a:r>
            <a:r>
              <a:rPr lang="zh-CN" altLang="zh-CN"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E</a:t>
            </a:r>
            <a:r>
              <a:rPr lang="zh-CN" altLang="zh-CN" sz="2800" dirty="0" smtClean="0">
                <a:latin typeface="楷体" pitchFamily="49" charset="-122"/>
                <a:ea typeface="楷体" pitchFamily="49" charset="-122"/>
              </a:rPr>
              <a:t>、</a:t>
            </a:r>
            <a:r>
              <a:rPr lang="en-US" altLang="zh-CN" sz="2800" dirty="0" smtClean="0">
                <a:latin typeface="楷体" pitchFamily="49" charset="-122"/>
                <a:ea typeface="楷体" pitchFamily="49" charset="-122"/>
              </a:rPr>
              <a:t>e</a:t>
            </a:r>
          </a:p>
          <a:p>
            <a:pPr algn="just">
              <a:lnSpc>
                <a:spcPct val="90000"/>
              </a:lnSpc>
              <a:spcBef>
                <a:spcPts val="1800"/>
              </a:spcBef>
            </a:pPr>
            <a:r>
              <a:rPr lang="zh-CN" altLang="zh-CN" sz="2800" b="1" dirty="0" smtClean="0">
                <a:solidFill>
                  <a:srgbClr val="BE1132"/>
                </a:solidFill>
                <a:latin typeface="楷体" pitchFamily="49" charset="-122"/>
                <a:ea typeface="楷体" pitchFamily="49" charset="-122"/>
              </a:rPr>
              <a:t>在临床输血中一般只检测</a:t>
            </a:r>
            <a:r>
              <a:rPr lang="en-US" altLang="zh-CN" sz="2800" b="1" dirty="0" smtClean="0">
                <a:solidFill>
                  <a:srgbClr val="BE1132"/>
                </a:solidFill>
                <a:latin typeface="楷体" pitchFamily="49" charset="-122"/>
                <a:ea typeface="楷体" pitchFamily="49" charset="-122"/>
              </a:rPr>
              <a:t>D</a:t>
            </a:r>
            <a:r>
              <a:rPr lang="zh-CN" altLang="zh-CN" sz="2800" b="1" dirty="0" smtClean="0">
                <a:solidFill>
                  <a:srgbClr val="BE1132"/>
                </a:solidFill>
                <a:latin typeface="楷体" pitchFamily="49" charset="-122"/>
                <a:ea typeface="楷体" pitchFamily="49" charset="-122"/>
              </a:rPr>
              <a:t>抗原</a:t>
            </a:r>
            <a:endParaRPr lang="zh-CN" altLang="en-US" sz="2800" b="1" dirty="0" smtClean="0">
              <a:solidFill>
                <a:srgbClr val="BE1132"/>
              </a:solidFill>
              <a:latin typeface="楷体" pitchFamily="49" charset="-122"/>
              <a:ea typeface="楷体" pitchFamily="49" charset="-122"/>
            </a:endParaRPr>
          </a:p>
          <a:p>
            <a:pPr algn="just">
              <a:lnSpc>
                <a:spcPct val="90000"/>
              </a:lnSpc>
              <a:spcBef>
                <a:spcPct val="0"/>
              </a:spcBef>
              <a:buFontTx/>
              <a:buNone/>
            </a:pPr>
            <a:r>
              <a:rPr lang="zh-CN" altLang="en-US" sz="2800" b="1" dirty="0" smtClean="0">
                <a:latin typeface="楷体" pitchFamily="49" charset="-122"/>
                <a:ea typeface="楷体" pitchFamily="49" charset="-122"/>
              </a:rPr>
              <a:t>    </a:t>
            </a:r>
            <a:r>
              <a:rPr lang="en-US" altLang="zh-CN" sz="2800" b="1" dirty="0" err="1" smtClean="0">
                <a:latin typeface="楷体" pitchFamily="49" charset="-122"/>
                <a:ea typeface="楷体" pitchFamily="49" charset="-122"/>
              </a:rPr>
              <a:t>RhD</a:t>
            </a:r>
            <a:r>
              <a:rPr lang="zh-CN" altLang="en-US" sz="2800" b="1" dirty="0" smtClean="0">
                <a:latin typeface="楷体" pitchFamily="49" charset="-122"/>
                <a:ea typeface="楷体" pitchFamily="49" charset="-122"/>
              </a:rPr>
              <a:t>阳性：红细胞上有</a:t>
            </a:r>
            <a:r>
              <a:rPr lang="en-US" altLang="zh-CN" sz="2800" b="1" dirty="0" smtClean="0">
                <a:latin typeface="楷体" pitchFamily="49" charset="-122"/>
                <a:ea typeface="楷体" pitchFamily="49" charset="-122"/>
              </a:rPr>
              <a:t>D</a:t>
            </a:r>
            <a:r>
              <a:rPr lang="zh-CN" altLang="en-US" sz="2800" b="1" dirty="0" smtClean="0">
                <a:latin typeface="楷体" pitchFamily="49" charset="-122"/>
                <a:ea typeface="楷体" pitchFamily="49" charset="-122"/>
              </a:rPr>
              <a:t>抗原</a:t>
            </a:r>
          </a:p>
          <a:p>
            <a:pPr algn="just">
              <a:lnSpc>
                <a:spcPct val="90000"/>
              </a:lnSpc>
              <a:spcBef>
                <a:spcPct val="0"/>
              </a:spcBef>
              <a:buFontTx/>
              <a:buNone/>
            </a:pPr>
            <a:r>
              <a:rPr lang="zh-CN" altLang="en-US" sz="2800" b="1" dirty="0" smtClean="0">
                <a:latin typeface="楷体" pitchFamily="49" charset="-122"/>
                <a:ea typeface="楷体" pitchFamily="49" charset="-122"/>
              </a:rPr>
              <a:t>    </a:t>
            </a:r>
            <a:r>
              <a:rPr lang="en-US" altLang="zh-CN" sz="2800" b="1" dirty="0" err="1" smtClean="0">
                <a:latin typeface="楷体" pitchFamily="49" charset="-122"/>
                <a:ea typeface="楷体" pitchFamily="49" charset="-122"/>
              </a:rPr>
              <a:t>RhD</a:t>
            </a:r>
            <a:r>
              <a:rPr lang="zh-CN" altLang="en-US" sz="2800" b="1" dirty="0" smtClean="0">
                <a:latin typeface="楷体" pitchFamily="49" charset="-122"/>
                <a:ea typeface="楷体" pitchFamily="49" charset="-122"/>
              </a:rPr>
              <a:t>阴性：红细胞上无</a:t>
            </a:r>
            <a:r>
              <a:rPr lang="en-US" altLang="zh-CN" sz="2800" b="1" dirty="0" smtClean="0">
                <a:latin typeface="楷体" pitchFamily="49" charset="-122"/>
                <a:ea typeface="楷体" pitchFamily="49" charset="-122"/>
              </a:rPr>
              <a:t>D</a:t>
            </a:r>
            <a:r>
              <a:rPr lang="zh-CN" altLang="en-US" sz="2800" b="1" dirty="0" smtClean="0">
                <a:latin typeface="楷体" pitchFamily="49" charset="-122"/>
                <a:ea typeface="楷体" pitchFamily="49" charset="-122"/>
              </a:rPr>
              <a:t>抗原</a:t>
            </a:r>
          </a:p>
          <a:p>
            <a:pPr algn="just">
              <a:lnSpc>
                <a:spcPct val="90000"/>
              </a:lnSpc>
              <a:spcBef>
                <a:spcPct val="0"/>
              </a:spcBef>
              <a:buFontTx/>
              <a:buNone/>
            </a:pPr>
            <a:endParaRPr lang="zh-CN" altLang="en-US" sz="2800" b="1" dirty="0" smtClean="0">
              <a:latin typeface="楷体" pitchFamily="49" charset="-122"/>
              <a:ea typeface="楷体" pitchFamily="49" charset="-122"/>
            </a:endParaRPr>
          </a:p>
          <a:p>
            <a:pPr>
              <a:lnSpc>
                <a:spcPct val="90000"/>
              </a:lnSpc>
            </a:pPr>
            <a:r>
              <a:rPr lang="zh-CN" altLang="en-US" sz="2800" dirty="0" smtClean="0">
                <a:latin typeface="楷体" pitchFamily="49" charset="-122"/>
                <a:ea typeface="楷体" pitchFamily="49" charset="-122"/>
                <a:cs typeface="楷体_GB2312"/>
              </a:rPr>
              <a:t>中国汉族人群中</a:t>
            </a:r>
            <a:r>
              <a:rPr lang="en-US" altLang="zh-CN" sz="2800" dirty="0" err="1" smtClean="0">
                <a:latin typeface="楷体" pitchFamily="49" charset="-122"/>
                <a:ea typeface="楷体" pitchFamily="49" charset="-122"/>
                <a:cs typeface="楷体_GB2312"/>
              </a:rPr>
              <a:t>RhD</a:t>
            </a:r>
            <a:r>
              <a:rPr lang="zh-CN" altLang="en-US" sz="2800" dirty="0" smtClean="0">
                <a:latin typeface="楷体" pitchFamily="49" charset="-122"/>
                <a:ea typeface="楷体" pitchFamily="49" charset="-122"/>
                <a:cs typeface="楷体_GB2312"/>
              </a:rPr>
              <a:t>阴性为</a:t>
            </a:r>
            <a:r>
              <a:rPr lang="en-US" altLang="zh-CN" sz="2800" dirty="0" smtClean="0">
                <a:latin typeface="楷体" pitchFamily="49" charset="-122"/>
                <a:ea typeface="楷体" pitchFamily="49" charset="-122"/>
                <a:cs typeface="楷体_GB2312"/>
              </a:rPr>
              <a:t>2-4‰</a:t>
            </a:r>
            <a:r>
              <a:rPr lang="zh-CN" altLang="en-US" sz="2800" dirty="0" smtClean="0">
                <a:latin typeface="楷体" pitchFamily="49" charset="-122"/>
                <a:ea typeface="楷体" pitchFamily="49" charset="-122"/>
              </a:rPr>
              <a:t>。</a:t>
            </a:r>
            <a:endParaRPr lang="zh-CN" altLang="en-US" sz="2800" dirty="0" smtClean="0">
              <a:latin typeface="楷体" pitchFamily="49" charset="-122"/>
              <a:ea typeface="楷体" pitchFamily="49" charset="-122"/>
              <a:cs typeface="楷体_GB2312"/>
            </a:endParaRPr>
          </a:p>
          <a:p>
            <a:pPr eaLnBrk="1" hangingPunct="1">
              <a:lnSpc>
                <a:spcPct val="90000"/>
              </a:lnSpc>
              <a:buFontTx/>
              <a:buNone/>
            </a:pPr>
            <a:endParaRPr lang="en-US" altLang="zh-CN"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标题 1"/>
          <p:cNvSpPr>
            <a:spLocks noGrp="1"/>
          </p:cNvSpPr>
          <p:nvPr>
            <p:ph type="title"/>
          </p:nvPr>
        </p:nvSpPr>
        <p:spPr/>
        <p:txBody>
          <a:bodyPr/>
          <a:lstStyle/>
          <a:p>
            <a:pPr eaLnBrk="1" hangingPunct="1"/>
            <a:r>
              <a:rPr lang="zh-CN" altLang="en-US" sz="4000" b="1" dirty="0" smtClean="0">
                <a:solidFill>
                  <a:srgbClr val="FF0000"/>
                </a:solidFill>
                <a:latin typeface="楷体" pitchFamily="49" charset="-122"/>
                <a:ea typeface="楷体" pitchFamily="49" charset="-122"/>
                <a:cs typeface="楷体_GB2312"/>
              </a:rPr>
              <a:t>稀有血型</a:t>
            </a:r>
          </a:p>
        </p:txBody>
      </p:sp>
      <p:sp>
        <p:nvSpPr>
          <p:cNvPr id="20482" name="内容占位符 2"/>
          <p:cNvSpPr>
            <a:spLocks noGrp="1"/>
          </p:cNvSpPr>
          <p:nvPr>
            <p:ph idx="1"/>
          </p:nvPr>
        </p:nvSpPr>
        <p:spPr>
          <a:xfrm>
            <a:off x="684213" y="1989138"/>
            <a:ext cx="7696200" cy="3657600"/>
          </a:xfrm>
        </p:spPr>
        <p:txBody>
          <a:bodyPr/>
          <a:lstStyle/>
          <a:p>
            <a:r>
              <a:rPr lang="zh-CN" altLang="en-US" sz="2800" dirty="0" smtClean="0">
                <a:latin typeface="楷体" pitchFamily="49" charset="-122"/>
                <a:ea typeface="楷体" pitchFamily="49" charset="-122"/>
                <a:cs typeface="楷体_GB2312"/>
              </a:rPr>
              <a:t>某一血型在人群中出现的频率小于</a:t>
            </a:r>
            <a:r>
              <a:rPr lang="en-US" altLang="zh-CN" sz="2800" dirty="0" smtClean="0">
                <a:latin typeface="楷体" pitchFamily="49" charset="-122"/>
                <a:ea typeface="楷体" pitchFamily="49" charset="-122"/>
                <a:cs typeface="楷体_GB2312"/>
              </a:rPr>
              <a:t>1</a:t>
            </a:r>
            <a:r>
              <a:rPr lang="en-US" altLang="zh-CN" sz="2800" dirty="0" smtClean="0">
                <a:latin typeface="楷体" pitchFamily="49" charset="-122"/>
                <a:ea typeface="楷体" pitchFamily="49" charset="-122"/>
                <a:cs typeface="Arial" charset="0"/>
              </a:rPr>
              <a:t>‰</a:t>
            </a:r>
            <a:r>
              <a:rPr lang="zh-CN" altLang="en-US" sz="2800" dirty="0" smtClean="0">
                <a:latin typeface="楷体" pitchFamily="49" charset="-122"/>
                <a:ea typeface="楷体" pitchFamily="49" charset="-122"/>
                <a:cs typeface="Arial" charset="0"/>
              </a:rPr>
              <a:t>，称此血型为稀有血型。</a:t>
            </a:r>
            <a:endParaRPr lang="en-US" altLang="zh-CN" sz="2800" dirty="0" smtClean="0">
              <a:latin typeface="楷体" pitchFamily="49" charset="-122"/>
              <a:ea typeface="楷体" pitchFamily="49" charset="-122"/>
              <a:cs typeface="Arial" charset="0"/>
            </a:endParaRPr>
          </a:p>
          <a:p>
            <a:endParaRPr lang="zh-CN" altLang="en-US" sz="2800" dirty="0" smtClean="0">
              <a:latin typeface="楷体" pitchFamily="49" charset="-122"/>
              <a:ea typeface="楷体" pitchFamily="49" charset="-122"/>
              <a:cs typeface="Arial" charset="0"/>
            </a:endParaRPr>
          </a:p>
          <a:p>
            <a:r>
              <a:rPr lang="zh-CN" altLang="en-US" sz="2800" dirty="0" smtClean="0">
                <a:latin typeface="楷体" pitchFamily="49" charset="-122"/>
                <a:ea typeface="楷体" pitchFamily="49" charset="-122"/>
                <a:cs typeface="Arial" charset="0"/>
              </a:rPr>
              <a:t>在中国</a:t>
            </a:r>
            <a:r>
              <a:rPr lang="en-US" altLang="zh-CN" sz="2800" dirty="0" err="1" smtClean="0">
                <a:latin typeface="楷体" pitchFamily="49" charset="-122"/>
                <a:ea typeface="楷体" pitchFamily="49" charset="-122"/>
                <a:cs typeface="Arial" charset="0"/>
              </a:rPr>
              <a:t>RhD</a:t>
            </a:r>
            <a:r>
              <a:rPr lang="zh-CN" altLang="en-US" sz="2800" dirty="0" smtClean="0">
                <a:latin typeface="楷体" pitchFamily="49" charset="-122"/>
                <a:ea typeface="楷体" pitchFamily="49" charset="-122"/>
                <a:cs typeface="Arial" charset="0"/>
              </a:rPr>
              <a:t>阴性血型属于稀有血型。</a:t>
            </a:r>
            <a:endParaRPr lang="en-US" altLang="zh-CN" sz="2800" dirty="0" smtClean="0">
              <a:latin typeface="楷体" pitchFamily="49" charset="-122"/>
              <a:ea typeface="楷体" pitchFamily="49" charset="-122"/>
              <a:cs typeface="Arial" charset="0"/>
            </a:endParaRPr>
          </a:p>
          <a:p>
            <a:pPr>
              <a:buFontTx/>
              <a:buNone/>
            </a:pPr>
            <a:endParaRPr lang="zh-CN" altLang="en-US" sz="2800" dirty="0" smtClean="0">
              <a:latin typeface="楷体" pitchFamily="49" charset="-122"/>
              <a:ea typeface="楷体" pitchFamily="49" charset="-122"/>
            </a:endParaRPr>
          </a:p>
          <a:p>
            <a:r>
              <a:rPr lang="zh-CN" altLang="en-US" sz="2800" dirty="0" smtClean="0">
                <a:latin typeface="楷体" pitchFamily="49" charset="-122"/>
                <a:ea typeface="楷体" pitchFamily="49" charset="-122"/>
                <a:cs typeface="楷体_GB2312"/>
              </a:rPr>
              <a:t>血液中心、中心血站负责稀有血型的筛选和稀有血型库建库工作。</a:t>
            </a:r>
          </a:p>
          <a:p>
            <a:endParaRPr lang="zh-CN" altLang="en-US" dirty="0" smtClean="0">
              <a:latin typeface="楷体" pitchFamily="49" charset="-122"/>
              <a:ea typeface="楷体" pitchFamily="49"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标题 1"/>
          <p:cNvSpPr>
            <a:spLocks noGrp="1"/>
          </p:cNvSpPr>
          <p:nvPr>
            <p:ph type="title"/>
          </p:nvPr>
        </p:nvSpPr>
        <p:spPr/>
        <p:txBody>
          <a:bodyPr/>
          <a:lstStyle/>
          <a:p>
            <a:r>
              <a:rPr lang="en-US" altLang="zh-CN" sz="4000" b="1" dirty="0" err="1" smtClean="0">
                <a:solidFill>
                  <a:schemeClr val="tx2"/>
                </a:solidFill>
                <a:latin typeface="楷体" pitchFamily="49" charset="-122"/>
                <a:ea typeface="楷体" pitchFamily="49" charset="-122"/>
                <a:cs typeface="楷体_GB2312"/>
              </a:rPr>
              <a:t>RhD</a:t>
            </a:r>
            <a:r>
              <a:rPr lang="zh-CN" altLang="en-US" sz="4000" b="1" dirty="0" smtClean="0">
                <a:solidFill>
                  <a:schemeClr val="tx2"/>
                </a:solidFill>
                <a:latin typeface="楷体" pitchFamily="49" charset="-122"/>
                <a:ea typeface="楷体" pitchFamily="49" charset="-122"/>
                <a:cs typeface="楷体_GB2312"/>
              </a:rPr>
              <a:t>血型</a:t>
            </a:r>
            <a:r>
              <a:rPr lang="en-US" altLang="zh-CN" sz="4000" b="1" dirty="0" smtClean="0">
                <a:solidFill>
                  <a:schemeClr val="tx2"/>
                </a:solidFill>
                <a:latin typeface="楷体" pitchFamily="49" charset="-122"/>
                <a:ea typeface="楷体" pitchFamily="49" charset="-122"/>
                <a:cs typeface="楷体_GB2312"/>
              </a:rPr>
              <a:t>—</a:t>
            </a:r>
            <a:r>
              <a:rPr lang="zh-CN" altLang="en-US" sz="4000" b="1" dirty="0" smtClean="0">
                <a:solidFill>
                  <a:schemeClr val="tx2"/>
                </a:solidFill>
                <a:latin typeface="楷体" pitchFamily="49" charset="-122"/>
                <a:ea typeface="楷体" pitchFamily="49" charset="-122"/>
                <a:cs typeface="楷体_GB2312"/>
              </a:rPr>
              <a:t>表现型与基因型</a:t>
            </a:r>
            <a:endParaRPr lang="zh-CN" altLang="en-US" sz="4000" dirty="0" smtClean="0">
              <a:solidFill>
                <a:schemeClr val="tx2"/>
              </a:solidFill>
              <a:latin typeface="楷体" pitchFamily="49" charset="-122"/>
              <a:ea typeface="楷体" pitchFamily="49" charset="-122"/>
              <a:cs typeface="楷体_GB2312"/>
            </a:endParaRPr>
          </a:p>
        </p:txBody>
      </p:sp>
      <p:graphicFrame>
        <p:nvGraphicFramePr>
          <p:cNvPr id="21521" name="Group 17"/>
          <p:cNvGraphicFramePr>
            <a:graphicFrameLocks noGrp="1"/>
          </p:cNvGraphicFramePr>
          <p:nvPr>
            <p:ph idx="1"/>
            <p:extLst>
              <p:ext uri="{D42A27DB-BD31-4B8C-83A1-F6EECF244321}">
                <p14:modId xmlns:p14="http://schemas.microsoft.com/office/powerpoint/2010/main" val="3027467093"/>
              </p:ext>
            </p:extLst>
          </p:nvPr>
        </p:nvGraphicFramePr>
        <p:xfrm>
          <a:off x="611188" y="2852738"/>
          <a:ext cx="7696200" cy="1554480"/>
        </p:xfrm>
        <a:graphic>
          <a:graphicData uri="http://schemas.openxmlformats.org/drawingml/2006/table">
            <a:tbl>
              <a:tblPr/>
              <a:tblGrid>
                <a:gridCol w="3848100"/>
                <a:gridCol w="3848100"/>
              </a:tblGrid>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800" b="1" i="0" u="none" strike="noStrike" cap="none" normalizeH="0" baseline="0" dirty="0" smtClean="0">
                          <a:ln>
                            <a:noFill/>
                          </a:ln>
                          <a:solidFill>
                            <a:schemeClr val="tx1"/>
                          </a:solidFill>
                          <a:effectLst/>
                          <a:latin typeface="楷体" pitchFamily="49" charset="-122"/>
                          <a:ea typeface="楷体" pitchFamily="49" charset="-122"/>
                          <a:cs typeface="楷体_GB2312"/>
                        </a:rPr>
                        <a:t>血型（表现型）</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800" b="1" i="0" u="none" strike="noStrike" cap="none" normalizeH="0" baseline="0" smtClean="0">
                          <a:ln>
                            <a:noFill/>
                          </a:ln>
                          <a:solidFill>
                            <a:schemeClr val="tx1"/>
                          </a:solidFill>
                          <a:effectLst/>
                          <a:latin typeface="楷体" pitchFamily="49" charset="-122"/>
                          <a:ea typeface="楷体" pitchFamily="49" charset="-122"/>
                          <a:cs typeface="楷体_GB2312"/>
                        </a:rPr>
                        <a:t>基因型</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b="0" i="0" u="none" strike="noStrike" cap="none" normalizeH="0" baseline="0" dirty="0" err="1" smtClean="0">
                          <a:ln>
                            <a:noFill/>
                          </a:ln>
                          <a:solidFill>
                            <a:srgbClr val="000000"/>
                          </a:solidFill>
                          <a:effectLst/>
                          <a:latin typeface="楷体" pitchFamily="49" charset="-122"/>
                          <a:ea typeface="楷体" pitchFamily="49" charset="-122"/>
                          <a:cs typeface="楷体_GB2312"/>
                        </a:rPr>
                        <a:t>RhD</a:t>
                      </a:r>
                      <a:r>
                        <a:rPr kumimoji="0" lang="zh-CN" altLang="en-US" sz="2800" b="0" i="0" u="none" strike="noStrike" cap="none" normalizeH="0" baseline="0" dirty="0" smtClean="0">
                          <a:ln>
                            <a:noFill/>
                          </a:ln>
                          <a:solidFill>
                            <a:srgbClr val="000000"/>
                          </a:solidFill>
                          <a:effectLst/>
                          <a:latin typeface="楷体" pitchFamily="49" charset="-122"/>
                          <a:ea typeface="楷体" pitchFamily="49" charset="-122"/>
                          <a:cs typeface="楷体_GB2312"/>
                        </a:rPr>
                        <a:t>阳性</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9D3"/>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b="0" i="1" u="none" strike="noStrike" cap="none" normalizeH="0" baseline="0" smtClean="0">
                          <a:ln>
                            <a:noFill/>
                          </a:ln>
                          <a:solidFill>
                            <a:srgbClr val="000000"/>
                          </a:solidFill>
                          <a:effectLst/>
                          <a:latin typeface="楷体" pitchFamily="49" charset="-122"/>
                          <a:ea typeface="楷体" pitchFamily="49" charset="-122"/>
                          <a:cs typeface="楷体_GB2312"/>
                        </a:rPr>
                        <a:t>DD  Dd</a:t>
                      </a:r>
                      <a:endParaRPr kumimoji="0" lang="zh-CN" altLang="en-US" sz="2800" b="0" i="1" u="none" strike="noStrike" cap="none" normalizeH="0" baseline="0" smtClean="0">
                        <a:ln>
                          <a:noFill/>
                        </a:ln>
                        <a:solidFill>
                          <a:srgbClr val="000000"/>
                        </a:solidFill>
                        <a:effectLst/>
                        <a:latin typeface="楷体" pitchFamily="49" charset="-122"/>
                        <a:ea typeface="楷体" pitchFamily="49" charset="-122"/>
                        <a:cs typeface="楷体_GB231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9D3"/>
                    </a:solidFill>
                  </a:tcPr>
                </a:tc>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b="0" i="0" u="none" strike="noStrike" cap="none" normalizeH="0" baseline="0" dirty="0" err="1" smtClean="0">
                          <a:ln>
                            <a:noFill/>
                          </a:ln>
                          <a:solidFill>
                            <a:srgbClr val="000000"/>
                          </a:solidFill>
                          <a:effectLst/>
                          <a:latin typeface="楷体" pitchFamily="49" charset="-122"/>
                          <a:ea typeface="楷体" pitchFamily="49" charset="-122"/>
                          <a:cs typeface="楷体_GB2312"/>
                        </a:rPr>
                        <a:t>RhD</a:t>
                      </a:r>
                      <a:r>
                        <a:rPr kumimoji="0" lang="zh-CN" altLang="en-US" sz="2800" b="0" i="0" u="none" strike="noStrike" cap="none" normalizeH="0" baseline="0" dirty="0" smtClean="0">
                          <a:ln>
                            <a:noFill/>
                          </a:ln>
                          <a:solidFill>
                            <a:srgbClr val="000000"/>
                          </a:solidFill>
                          <a:effectLst/>
                          <a:latin typeface="楷体" pitchFamily="49" charset="-122"/>
                          <a:ea typeface="楷体" pitchFamily="49" charset="-122"/>
                          <a:cs typeface="楷体_GB2312"/>
                        </a:rPr>
                        <a:t>阴性</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C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b="0" i="1" u="none" strike="noStrike" cap="none" normalizeH="0" baseline="0" dirty="0" err="1" smtClean="0">
                          <a:ln>
                            <a:noFill/>
                          </a:ln>
                          <a:solidFill>
                            <a:srgbClr val="000000"/>
                          </a:solidFill>
                          <a:effectLst/>
                          <a:latin typeface="楷体" pitchFamily="49" charset="-122"/>
                          <a:ea typeface="楷体" pitchFamily="49" charset="-122"/>
                          <a:cs typeface="楷体_GB2312"/>
                        </a:rPr>
                        <a:t>dd</a:t>
                      </a:r>
                      <a:endParaRPr kumimoji="0" lang="zh-CN" altLang="en-US" sz="2800" b="0" i="1" u="none" strike="noStrike" cap="none" normalizeH="0" baseline="0" dirty="0" smtClean="0">
                        <a:ln>
                          <a:noFill/>
                        </a:ln>
                        <a:solidFill>
                          <a:srgbClr val="000000"/>
                        </a:solidFill>
                        <a:effectLst/>
                        <a:latin typeface="楷体" pitchFamily="49" charset="-122"/>
                        <a:ea typeface="楷体" pitchFamily="49" charset="-122"/>
                        <a:cs typeface="楷体_GB2312"/>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CEA"/>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p:txBody>
          <a:bodyPr/>
          <a:lstStyle/>
          <a:p>
            <a:r>
              <a:rPr lang="en-US" altLang="zh-CN" sz="4000" b="1" dirty="0" err="1" smtClean="0">
                <a:solidFill>
                  <a:schemeClr val="tx2"/>
                </a:solidFill>
                <a:latin typeface="楷体" pitchFamily="49" charset="-122"/>
                <a:ea typeface="楷体" pitchFamily="49" charset="-122"/>
                <a:cs typeface="楷体_GB2312"/>
              </a:rPr>
              <a:t>RhD</a:t>
            </a:r>
            <a:r>
              <a:rPr lang="zh-CN" altLang="en-US" sz="4000" b="1" dirty="0" smtClean="0">
                <a:solidFill>
                  <a:schemeClr val="tx2"/>
                </a:solidFill>
                <a:latin typeface="楷体" pitchFamily="49" charset="-122"/>
                <a:ea typeface="楷体" pitchFamily="49" charset="-122"/>
                <a:cs typeface="楷体_GB2312"/>
              </a:rPr>
              <a:t>血型</a:t>
            </a:r>
            <a:r>
              <a:rPr lang="en-US" altLang="zh-CN" sz="4000" b="1" dirty="0" smtClean="0">
                <a:solidFill>
                  <a:schemeClr val="tx2"/>
                </a:solidFill>
                <a:latin typeface="楷体" pitchFamily="49" charset="-122"/>
                <a:ea typeface="楷体" pitchFamily="49" charset="-122"/>
                <a:cs typeface="楷体_GB2312"/>
              </a:rPr>
              <a:t>—</a:t>
            </a:r>
            <a:r>
              <a:rPr lang="zh-CN" altLang="en-US" sz="4000" b="1" dirty="0" smtClean="0">
                <a:solidFill>
                  <a:schemeClr val="tx2"/>
                </a:solidFill>
                <a:latin typeface="楷体" pitchFamily="49" charset="-122"/>
                <a:ea typeface="楷体" pitchFamily="49" charset="-122"/>
                <a:cs typeface="楷体_GB2312"/>
              </a:rPr>
              <a:t>遗传</a:t>
            </a:r>
          </a:p>
        </p:txBody>
      </p:sp>
      <p:pic>
        <p:nvPicPr>
          <p:cNvPr id="22530" name="Picture 4"/>
          <p:cNvPicPr>
            <a:picLocks noGrp="1" noChangeAspect="1" noChangeArrowheads="1"/>
          </p:cNvPicPr>
          <p:nvPr>
            <p:ph type="body" idx="1"/>
          </p:nvPr>
        </p:nvPicPr>
        <p:blipFill>
          <a:blip r:embed="rId2"/>
          <a:srcRect/>
          <a:stretch>
            <a:fillRect/>
          </a:stretch>
        </p:blipFill>
        <p:spPr>
          <a:xfrm>
            <a:off x="1979712" y="2132856"/>
            <a:ext cx="4968875" cy="3889375"/>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标题 1"/>
          <p:cNvSpPr>
            <a:spLocks noGrp="1"/>
          </p:cNvSpPr>
          <p:nvPr>
            <p:ph type="title"/>
          </p:nvPr>
        </p:nvSpPr>
        <p:spPr>
          <a:xfrm>
            <a:off x="684213" y="-171450"/>
            <a:ext cx="6870700" cy="1600200"/>
          </a:xfrm>
        </p:spPr>
        <p:txBody>
          <a:bodyPr/>
          <a:lstStyle/>
          <a:p>
            <a:r>
              <a:rPr lang="en-US" altLang="zh-CN" sz="4000" b="1" dirty="0" err="1" smtClean="0">
                <a:solidFill>
                  <a:srgbClr val="00B050"/>
                </a:solidFill>
                <a:latin typeface="楷体" pitchFamily="49" charset="-122"/>
                <a:ea typeface="楷体" pitchFamily="49" charset="-122"/>
                <a:cs typeface="楷体_GB2312"/>
              </a:rPr>
              <a:t>RhD</a:t>
            </a:r>
            <a:r>
              <a:rPr lang="zh-CN" altLang="en-US" sz="4000" b="1" dirty="0" smtClean="0">
                <a:solidFill>
                  <a:srgbClr val="00B050"/>
                </a:solidFill>
                <a:latin typeface="楷体" pitchFamily="49" charset="-122"/>
                <a:ea typeface="楷体" pitchFamily="49" charset="-122"/>
                <a:cs typeface="楷体_GB2312"/>
              </a:rPr>
              <a:t>血型</a:t>
            </a:r>
            <a:r>
              <a:rPr lang="en-US" altLang="zh-CN" sz="4000" b="1" dirty="0" smtClean="0">
                <a:solidFill>
                  <a:srgbClr val="00B050"/>
                </a:solidFill>
                <a:latin typeface="楷体" pitchFamily="49" charset="-122"/>
                <a:ea typeface="楷体" pitchFamily="49" charset="-122"/>
                <a:cs typeface="楷体_GB2312"/>
              </a:rPr>
              <a:t>—</a:t>
            </a:r>
            <a:r>
              <a:rPr lang="zh-CN" altLang="en-US" sz="4000" b="1" dirty="0" smtClean="0">
                <a:solidFill>
                  <a:srgbClr val="00B050"/>
                </a:solidFill>
                <a:latin typeface="楷体" pitchFamily="49" charset="-122"/>
                <a:ea typeface="楷体" pitchFamily="49" charset="-122"/>
                <a:cs typeface="楷体_GB2312"/>
              </a:rPr>
              <a:t>遗传</a:t>
            </a:r>
            <a:endParaRPr lang="zh-CN" altLang="en-US" sz="4000" dirty="0" smtClean="0">
              <a:latin typeface="楷体" pitchFamily="49" charset="-122"/>
              <a:ea typeface="楷体" pitchFamily="49" charset="-122"/>
            </a:endParaRPr>
          </a:p>
        </p:txBody>
      </p:sp>
      <p:sp>
        <p:nvSpPr>
          <p:cNvPr id="23554" name="内容占位符 2"/>
          <p:cNvSpPr>
            <a:spLocks noGrp="1"/>
          </p:cNvSpPr>
          <p:nvPr>
            <p:ph idx="1"/>
          </p:nvPr>
        </p:nvSpPr>
        <p:spPr/>
        <p:txBody>
          <a:bodyPr/>
          <a:lstStyle/>
          <a:p>
            <a:pPr lvl="2">
              <a:buFont typeface="Monotype Sorts"/>
              <a:buNone/>
            </a:pPr>
            <a:r>
              <a:rPr lang="zh-CN" altLang="en-US" dirty="0" smtClean="0">
                <a:latin typeface="楷体" pitchFamily="49" charset="-122"/>
                <a:ea typeface="楷体" pitchFamily="49" charset="-122"/>
                <a:cs typeface="华文新魏"/>
              </a:rPr>
              <a:t>父母基因型   </a:t>
            </a:r>
            <a:r>
              <a:rPr lang="en-US" altLang="zh-CN" dirty="0" smtClean="0">
                <a:latin typeface="楷体" pitchFamily="49" charset="-122"/>
                <a:ea typeface="楷体" pitchFamily="49" charset="-122"/>
                <a:cs typeface="华文新魏"/>
              </a:rPr>
              <a:t>D/d               D/d</a:t>
            </a:r>
          </a:p>
          <a:p>
            <a:pPr lvl="2">
              <a:buFont typeface="Monotype Sorts"/>
              <a:buNone/>
            </a:pPr>
            <a:endParaRPr lang="en-US" altLang="zh-CN" dirty="0" smtClean="0">
              <a:latin typeface="楷体" pitchFamily="49" charset="-122"/>
              <a:ea typeface="楷体" pitchFamily="49" charset="-122"/>
              <a:cs typeface="华文新魏"/>
            </a:endParaRPr>
          </a:p>
          <a:p>
            <a:pPr lvl="2">
              <a:buFont typeface="Monotype Sorts"/>
              <a:buNone/>
            </a:pPr>
            <a:endParaRPr lang="en-US" altLang="zh-CN" dirty="0" smtClean="0">
              <a:latin typeface="楷体" pitchFamily="49" charset="-122"/>
              <a:ea typeface="楷体" pitchFamily="49" charset="-122"/>
              <a:cs typeface="华文新魏"/>
            </a:endParaRPr>
          </a:p>
          <a:p>
            <a:pPr lvl="2">
              <a:buFont typeface="Monotype Sorts"/>
              <a:buNone/>
            </a:pPr>
            <a:endParaRPr lang="en-US" altLang="zh-CN" dirty="0" smtClean="0">
              <a:latin typeface="楷体" pitchFamily="49" charset="-122"/>
              <a:ea typeface="楷体" pitchFamily="49" charset="-122"/>
              <a:cs typeface="华文新魏"/>
            </a:endParaRPr>
          </a:p>
          <a:p>
            <a:pPr lvl="2">
              <a:buFont typeface="Monotype Sorts"/>
              <a:buNone/>
            </a:pPr>
            <a:endParaRPr lang="en-US" altLang="zh-CN" dirty="0" smtClean="0">
              <a:latin typeface="楷体" pitchFamily="49" charset="-122"/>
              <a:ea typeface="楷体" pitchFamily="49" charset="-122"/>
              <a:cs typeface="华文新魏"/>
            </a:endParaRPr>
          </a:p>
          <a:p>
            <a:pPr lvl="2">
              <a:buFont typeface="Monotype Sorts"/>
              <a:buNone/>
            </a:pPr>
            <a:r>
              <a:rPr lang="zh-CN" altLang="en-US" dirty="0" smtClean="0">
                <a:latin typeface="楷体" pitchFamily="49" charset="-122"/>
                <a:ea typeface="楷体" pitchFamily="49" charset="-122"/>
                <a:cs typeface="华文新魏"/>
              </a:rPr>
              <a:t>子女基因型  </a:t>
            </a:r>
            <a:r>
              <a:rPr lang="en-US" altLang="zh-CN" dirty="0" smtClean="0">
                <a:latin typeface="楷体" pitchFamily="49" charset="-122"/>
                <a:ea typeface="楷体" pitchFamily="49" charset="-122"/>
                <a:cs typeface="华文新魏"/>
              </a:rPr>
              <a:t>D/D        D/d         </a:t>
            </a:r>
            <a:r>
              <a:rPr lang="en-US" altLang="zh-CN" dirty="0" smtClean="0">
                <a:latin typeface="楷体" pitchFamily="49" charset="-122"/>
                <a:ea typeface="楷体" pitchFamily="49" charset="-122"/>
                <a:cs typeface="华文新魏"/>
              </a:rPr>
              <a:t>d/d</a:t>
            </a:r>
          </a:p>
          <a:p>
            <a:pPr lvl="2">
              <a:buFont typeface="Monotype Sorts"/>
              <a:buNone/>
            </a:pPr>
            <a:r>
              <a:rPr lang="zh-CN" altLang="en-US" dirty="0" smtClean="0">
                <a:latin typeface="楷体" pitchFamily="49" charset="-122"/>
                <a:ea typeface="楷体" pitchFamily="49" charset="-122"/>
                <a:cs typeface="华文新魏"/>
              </a:rPr>
              <a:t>子女</a:t>
            </a:r>
            <a:r>
              <a:rPr lang="en-US" altLang="zh-CN" dirty="0" err="1" smtClean="0">
                <a:latin typeface="楷体" pitchFamily="49" charset="-122"/>
                <a:ea typeface="楷体" pitchFamily="49" charset="-122"/>
                <a:cs typeface="华文新魏"/>
              </a:rPr>
              <a:t>RhD</a:t>
            </a:r>
            <a:r>
              <a:rPr lang="zh-CN" altLang="en-US" dirty="0" smtClean="0">
                <a:latin typeface="楷体" pitchFamily="49" charset="-122"/>
                <a:ea typeface="楷体" pitchFamily="49" charset="-122"/>
                <a:cs typeface="华文新魏"/>
              </a:rPr>
              <a:t>型   </a:t>
            </a:r>
            <a:r>
              <a:rPr lang="en-US" altLang="zh-CN" dirty="0" smtClean="0">
                <a:latin typeface="楷体" pitchFamily="49" charset="-122"/>
                <a:ea typeface="楷体" pitchFamily="49" charset="-122"/>
                <a:cs typeface="华文新魏"/>
              </a:rPr>
              <a:t>D(+)       D(+)        D(-)</a:t>
            </a:r>
          </a:p>
          <a:p>
            <a:endParaRPr lang="zh-CN" altLang="en-US" dirty="0" smtClean="0">
              <a:latin typeface="楷体" pitchFamily="49" charset="-122"/>
              <a:ea typeface="楷体" pitchFamily="49" charset="-122"/>
            </a:endParaRPr>
          </a:p>
        </p:txBody>
      </p:sp>
      <p:cxnSp>
        <p:nvCxnSpPr>
          <p:cNvPr id="23555" name="直接连接符 4"/>
          <p:cNvCxnSpPr>
            <a:cxnSpLocks noChangeShapeType="1"/>
          </p:cNvCxnSpPr>
          <p:nvPr/>
        </p:nvCxnSpPr>
        <p:spPr bwMode="auto">
          <a:xfrm>
            <a:off x="3708400" y="2205038"/>
            <a:ext cx="0" cy="1800225"/>
          </a:xfrm>
          <a:prstGeom prst="line">
            <a:avLst/>
          </a:prstGeom>
          <a:noFill/>
          <a:ln w="9525" algn="ctr">
            <a:solidFill>
              <a:schemeClr val="tx1"/>
            </a:solidFill>
            <a:round/>
            <a:headEnd/>
            <a:tailEnd/>
          </a:ln>
        </p:spPr>
      </p:cxnSp>
      <p:cxnSp>
        <p:nvCxnSpPr>
          <p:cNvPr id="23556" name="直接连接符 6"/>
          <p:cNvCxnSpPr>
            <a:cxnSpLocks noChangeShapeType="1"/>
          </p:cNvCxnSpPr>
          <p:nvPr/>
        </p:nvCxnSpPr>
        <p:spPr bwMode="auto">
          <a:xfrm flipH="1">
            <a:off x="3635375" y="2276475"/>
            <a:ext cx="3024188" cy="1728788"/>
          </a:xfrm>
          <a:prstGeom prst="line">
            <a:avLst/>
          </a:prstGeom>
          <a:noFill/>
          <a:ln w="9525" algn="ctr">
            <a:solidFill>
              <a:schemeClr val="tx1"/>
            </a:solidFill>
            <a:round/>
            <a:headEnd/>
            <a:tailEnd/>
          </a:ln>
        </p:spPr>
      </p:cxnSp>
      <p:cxnSp>
        <p:nvCxnSpPr>
          <p:cNvPr id="23557" name="直接连接符 8"/>
          <p:cNvCxnSpPr>
            <a:cxnSpLocks noChangeShapeType="1"/>
          </p:cNvCxnSpPr>
          <p:nvPr/>
        </p:nvCxnSpPr>
        <p:spPr bwMode="auto">
          <a:xfrm>
            <a:off x="3924300" y="2205038"/>
            <a:ext cx="1584325" cy="1871662"/>
          </a:xfrm>
          <a:prstGeom prst="line">
            <a:avLst/>
          </a:prstGeom>
          <a:noFill/>
          <a:ln w="9525" algn="ctr">
            <a:solidFill>
              <a:srgbClr val="00B050">
                <a:alpha val="83136"/>
              </a:srgbClr>
            </a:solidFill>
            <a:round/>
            <a:headEnd/>
            <a:tailEnd/>
          </a:ln>
        </p:spPr>
      </p:cxnSp>
      <p:cxnSp>
        <p:nvCxnSpPr>
          <p:cNvPr id="23558" name="直接连接符 10"/>
          <p:cNvCxnSpPr>
            <a:cxnSpLocks noChangeShapeType="1"/>
          </p:cNvCxnSpPr>
          <p:nvPr/>
        </p:nvCxnSpPr>
        <p:spPr bwMode="auto">
          <a:xfrm flipH="1">
            <a:off x="5435600" y="2276475"/>
            <a:ext cx="1368425" cy="1873250"/>
          </a:xfrm>
          <a:prstGeom prst="line">
            <a:avLst/>
          </a:prstGeom>
          <a:noFill/>
          <a:ln w="9525" algn="ctr">
            <a:solidFill>
              <a:srgbClr val="00B050"/>
            </a:solidFill>
            <a:round/>
            <a:headEnd/>
            <a:tailEnd/>
          </a:ln>
        </p:spPr>
      </p:cxnSp>
      <p:cxnSp>
        <p:nvCxnSpPr>
          <p:cNvPr id="23559" name="直接连接符 12"/>
          <p:cNvCxnSpPr>
            <a:cxnSpLocks noChangeShapeType="1"/>
          </p:cNvCxnSpPr>
          <p:nvPr/>
        </p:nvCxnSpPr>
        <p:spPr bwMode="auto">
          <a:xfrm>
            <a:off x="3924300" y="2205038"/>
            <a:ext cx="3384550" cy="1871662"/>
          </a:xfrm>
          <a:prstGeom prst="line">
            <a:avLst/>
          </a:prstGeom>
          <a:noFill/>
          <a:ln w="9525" algn="ctr">
            <a:solidFill>
              <a:schemeClr val="tx2"/>
            </a:solidFill>
            <a:round/>
            <a:headEnd/>
            <a:tailEnd/>
          </a:ln>
        </p:spPr>
      </p:cxnSp>
      <p:cxnSp>
        <p:nvCxnSpPr>
          <p:cNvPr id="23560" name="直接连接符 14"/>
          <p:cNvCxnSpPr>
            <a:cxnSpLocks noChangeShapeType="1"/>
          </p:cNvCxnSpPr>
          <p:nvPr/>
        </p:nvCxnSpPr>
        <p:spPr bwMode="auto">
          <a:xfrm>
            <a:off x="6948488" y="2205038"/>
            <a:ext cx="360362" cy="1871662"/>
          </a:xfrm>
          <a:prstGeom prst="line">
            <a:avLst/>
          </a:prstGeom>
          <a:noFill/>
          <a:ln w="9525" algn="ctr">
            <a:solidFill>
              <a:schemeClr val="tx2"/>
            </a:solidFill>
            <a:round/>
            <a:headEnd/>
            <a:tailEnd/>
          </a:ln>
        </p:spPr>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标题 1"/>
          <p:cNvSpPr>
            <a:spLocks noGrp="1"/>
          </p:cNvSpPr>
          <p:nvPr>
            <p:ph type="title"/>
          </p:nvPr>
        </p:nvSpPr>
        <p:spPr>
          <a:xfrm>
            <a:off x="684213" y="0"/>
            <a:ext cx="6870700" cy="1600200"/>
          </a:xfrm>
        </p:spPr>
        <p:txBody>
          <a:bodyPr/>
          <a:lstStyle/>
          <a:p>
            <a:r>
              <a:rPr lang="en-US" altLang="zh-CN" sz="4000" b="1" dirty="0" err="1" smtClean="0">
                <a:solidFill>
                  <a:srgbClr val="FF0000"/>
                </a:solidFill>
                <a:latin typeface="楷体" pitchFamily="49" charset="-122"/>
                <a:ea typeface="楷体" pitchFamily="49" charset="-122"/>
                <a:cs typeface="楷体_GB2312"/>
              </a:rPr>
              <a:t>RhD</a:t>
            </a:r>
            <a:r>
              <a:rPr lang="zh-CN" altLang="en-US" sz="4000" b="1" dirty="0" smtClean="0">
                <a:solidFill>
                  <a:srgbClr val="FF0000"/>
                </a:solidFill>
                <a:latin typeface="楷体" pitchFamily="49" charset="-122"/>
                <a:ea typeface="楷体" pitchFamily="49" charset="-122"/>
                <a:cs typeface="楷体_GB2312"/>
              </a:rPr>
              <a:t>阴性</a:t>
            </a:r>
            <a:r>
              <a:rPr lang="en-US" altLang="zh-CN" sz="4000" b="1" dirty="0" smtClean="0">
                <a:solidFill>
                  <a:srgbClr val="FF0000"/>
                </a:solidFill>
                <a:latin typeface="楷体" pitchFamily="49" charset="-122"/>
                <a:ea typeface="楷体" pitchFamily="49" charset="-122"/>
                <a:cs typeface="楷体_GB2312"/>
              </a:rPr>
              <a:t>—</a:t>
            </a:r>
            <a:r>
              <a:rPr lang="zh-CN" altLang="en-US" sz="4000" b="1" dirty="0" smtClean="0">
                <a:solidFill>
                  <a:srgbClr val="FF0000"/>
                </a:solidFill>
                <a:latin typeface="楷体" pitchFamily="49" charset="-122"/>
                <a:ea typeface="楷体" pitchFamily="49" charset="-122"/>
                <a:cs typeface="楷体_GB2312"/>
              </a:rPr>
              <a:t>输血</a:t>
            </a:r>
            <a:endParaRPr lang="zh-CN" altLang="en-US" sz="4000" b="1" dirty="0" smtClean="0">
              <a:solidFill>
                <a:srgbClr val="FF0000"/>
              </a:solidFill>
              <a:latin typeface="楷体" pitchFamily="49" charset="-122"/>
              <a:ea typeface="楷体" pitchFamily="49" charset="-122"/>
            </a:endParaRPr>
          </a:p>
        </p:txBody>
      </p:sp>
      <p:sp>
        <p:nvSpPr>
          <p:cNvPr id="3" name="内容占位符 2"/>
          <p:cNvSpPr>
            <a:spLocks noGrp="1"/>
          </p:cNvSpPr>
          <p:nvPr>
            <p:ph idx="1"/>
          </p:nvPr>
        </p:nvSpPr>
        <p:spPr/>
        <p:txBody>
          <a:bodyPr/>
          <a:lstStyle/>
          <a:p>
            <a:endParaRPr lang="en-US" altLang="zh-CN" sz="2400" b="1" dirty="0" smtClean="0">
              <a:solidFill>
                <a:srgbClr val="00B050"/>
              </a:solidFill>
              <a:latin typeface="楷体" pitchFamily="49" charset="-122"/>
              <a:ea typeface="楷体" pitchFamily="49" charset="-122"/>
              <a:cs typeface="楷体_GB2312"/>
            </a:endParaRPr>
          </a:p>
          <a:p>
            <a:r>
              <a:rPr lang="zh-CN" altLang="en-US" sz="2400" b="1" dirty="0" smtClean="0">
                <a:solidFill>
                  <a:srgbClr val="00B050"/>
                </a:solidFill>
                <a:latin typeface="楷体" pitchFamily="49" charset="-122"/>
                <a:ea typeface="楷体" pitchFamily="49" charset="-122"/>
                <a:cs typeface="楷体_GB2312"/>
              </a:rPr>
              <a:t>红细胞</a:t>
            </a:r>
            <a:r>
              <a:rPr lang="zh-CN" altLang="en-US" sz="2400" dirty="0" smtClean="0">
                <a:latin typeface="楷体" pitchFamily="49" charset="-122"/>
                <a:ea typeface="楷体" pitchFamily="49" charset="-122"/>
                <a:cs typeface="楷体_GB2312"/>
              </a:rPr>
              <a:t>：</a:t>
            </a:r>
            <a:r>
              <a:rPr lang="en-US" altLang="zh-CN" sz="2400" dirty="0" err="1" smtClean="0">
                <a:latin typeface="楷体" pitchFamily="49" charset="-122"/>
                <a:ea typeface="楷体" pitchFamily="49" charset="-122"/>
                <a:cs typeface="楷体_GB2312"/>
              </a:rPr>
              <a:t>RhD</a:t>
            </a:r>
            <a:r>
              <a:rPr lang="zh-CN" altLang="en-US" sz="2400" dirty="0" smtClean="0">
                <a:latin typeface="楷体" pitchFamily="49" charset="-122"/>
                <a:ea typeface="楷体" pitchFamily="49" charset="-122"/>
                <a:cs typeface="楷体_GB2312"/>
              </a:rPr>
              <a:t>阴性红细胞</a:t>
            </a:r>
            <a:endParaRPr lang="en-US" altLang="zh-CN" sz="2400" dirty="0" smtClean="0">
              <a:latin typeface="楷体" pitchFamily="49" charset="-122"/>
              <a:ea typeface="楷体" pitchFamily="49" charset="-122"/>
              <a:cs typeface="楷体_GB2312"/>
            </a:endParaRPr>
          </a:p>
          <a:p>
            <a:r>
              <a:rPr lang="zh-CN" altLang="en-US" sz="2400" b="1" dirty="0" smtClean="0">
                <a:solidFill>
                  <a:srgbClr val="00B050"/>
                </a:solidFill>
                <a:latin typeface="楷体" pitchFamily="49" charset="-122"/>
                <a:ea typeface="楷体" pitchFamily="49" charset="-122"/>
                <a:cs typeface="楷体_GB2312"/>
              </a:rPr>
              <a:t>血浆</a:t>
            </a:r>
            <a:r>
              <a:rPr lang="zh-CN" altLang="en-US" sz="2400" dirty="0" smtClean="0">
                <a:latin typeface="楷体" pitchFamily="49" charset="-122"/>
                <a:ea typeface="楷体" pitchFamily="49" charset="-122"/>
                <a:cs typeface="楷体_GB2312"/>
              </a:rPr>
              <a:t>：</a:t>
            </a:r>
            <a:r>
              <a:rPr lang="en-US" altLang="zh-CN" sz="2400" dirty="0" smtClean="0">
                <a:latin typeface="楷体" pitchFamily="49" charset="-122"/>
                <a:ea typeface="楷体" pitchFamily="49" charset="-122"/>
                <a:cs typeface="楷体_GB2312"/>
              </a:rPr>
              <a:t> </a:t>
            </a:r>
            <a:r>
              <a:rPr lang="en-US" altLang="zh-CN" sz="2400" dirty="0" err="1" smtClean="0">
                <a:latin typeface="楷体" pitchFamily="49" charset="-122"/>
                <a:ea typeface="楷体" pitchFamily="49" charset="-122"/>
                <a:cs typeface="楷体_GB2312"/>
              </a:rPr>
              <a:t>RhD</a:t>
            </a:r>
            <a:r>
              <a:rPr lang="zh-CN" altLang="en-US" sz="2400" dirty="0" smtClean="0">
                <a:latin typeface="楷体" pitchFamily="49" charset="-122"/>
                <a:ea typeface="楷体" pitchFamily="49" charset="-122"/>
                <a:cs typeface="楷体_GB2312"/>
              </a:rPr>
              <a:t>阴性和</a:t>
            </a:r>
            <a:r>
              <a:rPr lang="en-US" altLang="zh-CN" sz="2400" dirty="0" err="1" smtClean="0">
                <a:latin typeface="楷体" pitchFamily="49" charset="-122"/>
                <a:ea typeface="楷体" pitchFamily="49" charset="-122"/>
                <a:cs typeface="楷体_GB2312"/>
              </a:rPr>
              <a:t>RhD</a:t>
            </a:r>
            <a:r>
              <a:rPr lang="zh-CN" altLang="en-US" sz="2400" dirty="0" smtClean="0">
                <a:latin typeface="楷体" pitchFamily="49" charset="-122"/>
                <a:ea typeface="楷体" pitchFamily="49" charset="-122"/>
                <a:cs typeface="楷体_GB2312"/>
              </a:rPr>
              <a:t>阳性血浆均可</a:t>
            </a:r>
            <a:endParaRPr lang="en-US" altLang="zh-CN" sz="2400" dirty="0" smtClean="0">
              <a:latin typeface="楷体" pitchFamily="49" charset="-122"/>
              <a:ea typeface="楷体" pitchFamily="49" charset="-122"/>
              <a:cs typeface="楷体_GB2312"/>
            </a:endParaRPr>
          </a:p>
          <a:p>
            <a:r>
              <a:rPr lang="zh-CN" altLang="en-US" sz="2400" b="1" dirty="0" smtClean="0">
                <a:solidFill>
                  <a:srgbClr val="00B050"/>
                </a:solidFill>
                <a:latin typeface="楷体" pitchFamily="49" charset="-122"/>
                <a:ea typeface="楷体" pitchFamily="49" charset="-122"/>
                <a:cs typeface="楷体_GB2312"/>
              </a:rPr>
              <a:t>血小板</a:t>
            </a:r>
            <a:r>
              <a:rPr lang="zh-CN" altLang="en-US" sz="2400" dirty="0" smtClean="0">
                <a:latin typeface="楷体" pitchFamily="49" charset="-122"/>
                <a:ea typeface="楷体" pitchFamily="49" charset="-122"/>
                <a:cs typeface="楷体_GB2312"/>
              </a:rPr>
              <a:t>：</a:t>
            </a:r>
            <a:endParaRPr lang="en-US" altLang="zh-CN" sz="2400" dirty="0" smtClean="0">
              <a:latin typeface="楷体" pitchFamily="49" charset="-122"/>
              <a:ea typeface="楷体" pitchFamily="49" charset="-122"/>
              <a:cs typeface="楷体_GB2312"/>
            </a:endParaRPr>
          </a:p>
          <a:p>
            <a:pPr>
              <a:buFont typeface="Comic Sans MS" pitchFamily="66" charset="0"/>
              <a:buAutoNum type="arabicPeriod"/>
            </a:pPr>
            <a:r>
              <a:rPr lang="zh-CN" altLang="en-US" sz="2400" dirty="0" smtClean="0">
                <a:latin typeface="楷体" pitchFamily="49" charset="-122"/>
                <a:ea typeface="楷体" pitchFamily="49" charset="-122"/>
                <a:cs typeface="楷体_GB2312"/>
              </a:rPr>
              <a:t>手分血小板：</a:t>
            </a:r>
            <a:r>
              <a:rPr lang="en-US" altLang="zh-CN" sz="2400" dirty="0" smtClean="0">
                <a:latin typeface="楷体" pitchFamily="49" charset="-122"/>
                <a:ea typeface="楷体" pitchFamily="49" charset="-122"/>
                <a:cs typeface="楷体_GB2312"/>
              </a:rPr>
              <a:t> </a:t>
            </a:r>
            <a:r>
              <a:rPr lang="en-US" altLang="zh-CN" sz="2400" dirty="0" err="1" smtClean="0">
                <a:latin typeface="楷体" pitchFamily="49" charset="-122"/>
                <a:ea typeface="楷体" pitchFamily="49" charset="-122"/>
                <a:cs typeface="楷体_GB2312"/>
              </a:rPr>
              <a:t>RhD</a:t>
            </a:r>
            <a:r>
              <a:rPr lang="zh-CN" altLang="en-US" sz="2400" dirty="0" smtClean="0">
                <a:latin typeface="楷体" pitchFamily="49" charset="-122"/>
                <a:ea typeface="楷体" pitchFamily="49" charset="-122"/>
                <a:cs typeface="楷体_GB2312"/>
              </a:rPr>
              <a:t>阴性血小板</a:t>
            </a:r>
            <a:endParaRPr lang="en-US" altLang="zh-CN" sz="2400" dirty="0" smtClean="0">
              <a:latin typeface="楷体" pitchFamily="49" charset="-122"/>
              <a:ea typeface="楷体" pitchFamily="49" charset="-122"/>
              <a:cs typeface="楷体_GB2312"/>
            </a:endParaRPr>
          </a:p>
          <a:p>
            <a:pPr>
              <a:buFont typeface="Comic Sans MS" pitchFamily="66" charset="0"/>
              <a:buAutoNum type="arabicPeriod"/>
            </a:pPr>
            <a:r>
              <a:rPr lang="zh-CN" altLang="en-US" sz="2400" dirty="0" smtClean="0">
                <a:latin typeface="楷体" pitchFamily="49" charset="-122"/>
                <a:ea typeface="楷体" pitchFamily="49" charset="-122"/>
                <a:cs typeface="楷体_GB2312"/>
              </a:rPr>
              <a:t>机采血小板：首选</a:t>
            </a:r>
            <a:r>
              <a:rPr lang="en-US" altLang="zh-CN" sz="2400" dirty="0" err="1" smtClean="0">
                <a:latin typeface="楷体" pitchFamily="49" charset="-122"/>
                <a:ea typeface="楷体" pitchFamily="49" charset="-122"/>
                <a:cs typeface="楷体_GB2312"/>
              </a:rPr>
              <a:t>RhD</a:t>
            </a:r>
            <a:r>
              <a:rPr lang="zh-CN" altLang="en-US" sz="2400" dirty="0" smtClean="0">
                <a:latin typeface="楷体" pitchFamily="49" charset="-122"/>
                <a:ea typeface="楷体" pitchFamily="49" charset="-122"/>
                <a:cs typeface="楷体_GB2312"/>
              </a:rPr>
              <a:t>阴性的，若没有也可选择</a:t>
            </a:r>
            <a:r>
              <a:rPr lang="en-US" altLang="zh-CN" sz="2400" dirty="0" err="1" smtClean="0">
                <a:latin typeface="楷体" pitchFamily="49" charset="-122"/>
                <a:ea typeface="楷体" pitchFamily="49" charset="-122"/>
                <a:cs typeface="楷体_GB2312"/>
              </a:rPr>
              <a:t>RhD</a:t>
            </a:r>
            <a:r>
              <a:rPr lang="zh-CN" altLang="en-US" sz="2400" dirty="0" smtClean="0">
                <a:latin typeface="楷体" pitchFamily="49" charset="-122"/>
                <a:ea typeface="楷体" pitchFamily="49" charset="-122"/>
                <a:cs typeface="楷体_GB2312"/>
              </a:rPr>
              <a:t>阳性血小板（</a:t>
            </a:r>
            <a:r>
              <a:rPr lang="zh-CN" altLang="en-US" sz="2400" b="1" dirty="0" smtClean="0">
                <a:latin typeface="楷体" pitchFamily="49" charset="-122"/>
                <a:ea typeface="楷体" pitchFamily="49" charset="-122"/>
                <a:cs typeface="楷体_GB2312"/>
              </a:rPr>
              <a:t>慎重对待有生育要求的女性、儿童、输血依赖性患者</a:t>
            </a:r>
            <a:r>
              <a:rPr lang="zh-CN" altLang="en-US" sz="2400" dirty="0" smtClean="0">
                <a:latin typeface="楷体" pitchFamily="49" charset="-122"/>
                <a:ea typeface="楷体" pitchFamily="49" charset="-122"/>
                <a:cs typeface="楷体_GB2312"/>
              </a:rPr>
              <a:t>）。</a:t>
            </a:r>
            <a:endParaRPr lang="en-US" altLang="zh-CN" sz="2400" dirty="0" smtClean="0">
              <a:latin typeface="楷体" pitchFamily="49" charset="-122"/>
              <a:ea typeface="楷体" pitchFamily="49" charset="-122"/>
              <a:cs typeface="楷体_GB2312"/>
            </a:endParaRPr>
          </a:p>
          <a:p>
            <a:pPr>
              <a:buFontTx/>
              <a:buNone/>
            </a:pPr>
            <a:endParaRPr lang="zh-CN" alt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标题 1"/>
          <p:cNvSpPr>
            <a:spLocks noGrp="1"/>
          </p:cNvSpPr>
          <p:nvPr>
            <p:ph type="title"/>
          </p:nvPr>
        </p:nvSpPr>
        <p:spPr/>
        <p:txBody>
          <a:bodyPr/>
          <a:lstStyle/>
          <a:p>
            <a:r>
              <a:rPr lang="zh-CN" altLang="en-US" sz="4000" b="1" dirty="0" smtClean="0">
                <a:solidFill>
                  <a:srgbClr val="FF0000"/>
                </a:solidFill>
                <a:latin typeface="楷体" pitchFamily="49" charset="-122"/>
                <a:ea typeface="楷体" pitchFamily="49" charset="-122"/>
                <a:cs typeface="楷体_GB2312"/>
              </a:rPr>
              <a:t>新生儿溶血病</a:t>
            </a:r>
            <a:endParaRPr lang="zh-CN" altLang="en-US" sz="4000" dirty="0" smtClean="0">
              <a:latin typeface="楷体" pitchFamily="49" charset="-122"/>
              <a:ea typeface="楷体" pitchFamily="49" charset="-122"/>
            </a:endParaRPr>
          </a:p>
        </p:txBody>
      </p:sp>
      <p:sp>
        <p:nvSpPr>
          <p:cNvPr id="3" name="内容占位符 2"/>
          <p:cNvSpPr>
            <a:spLocks noGrp="1"/>
          </p:cNvSpPr>
          <p:nvPr>
            <p:ph idx="1"/>
          </p:nvPr>
        </p:nvSpPr>
        <p:spPr/>
        <p:txBody>
          <a:bodyPr/>
          <a:lstStyle/>
          <a:p>
            <a:pPr>
              <a:buFontTx/>
              <a:buNone/>
              <a:defRPr/>
            </a:pPr>
            <a:endParaRPr lang="en-US" altLang="zh-CN" dirty="0" smtClean="0">
              <a:effectLst>
                <a:outerShdw blurRad="38100" dist="38100" dir="2700000" algn="tl">
                  <a:srgbClr val="C0C0C0"/>
                </a:outerShdw>
              </a:effectLst>
              <a:ea typeface="楷体_GB2312"/>
              <a:cs typeface="楷体_GB2312"/>
            </a:endParaRPr>
          </a:p>
          <a:p>
            <a:pPr>
              <a:buFontTx/>
              <a:buNone/>
              <a:defRPr/>
            </a:pPr>
            <a:r>
              <a:rPr lang="zh-CN" altLang="en-US" sz="2400" dirty="0" smtClean="0">
                <a:effectLst>
                  <a:outerShdw blurRad="38100" dist="38100" dir="2700000" algn="tl">
                    <a:srgbClr val="C0C0C0"/>
                  </a:outerShdw>
                </a:effectLst>
                <a:latin typeface="楷体" pitchFamily="49" charset="-122"/>
                <a:ea typeface="楷体" pitchFamily="49" charset="-122"/>
                <a:cs typeface="楷体_GB2312"/>
              </a:rPr>
              <a:t>    新生儿溶血病</a:t>
            </a:r>
            <a:r>
              <a:rPr lang="zh-CN" altLang="en-US" sz="2400" dirty="0">
                <a:effectLst>
                  <a:outerShdw blurRad="38100" dist="38100" dir="2700000" algn="tl">
                    <a:srgbClr val="C0C0C0"/>
                  </a:outerShdw>
                </a:effectLst>
                <a:latin typeface="楷体" pitchFamily="49" charset="-122"/>
                <a:ea typeface="楷体" pitchFamily="49" charset="-122"/>
                <a:cs typeface="楷体_GB2312"/>
              </a:rPr>
              <a:t>是由于母体内存在与胎</a:t>
            </a:r>
          </a:p>
          <a:p>
            <a:pPr>
              <a:buFontTx/>
              <a:buNone/>
              <a:defRPr/>
            </a:pPr>
            <a:r>
              <a:rPr lang="zh-CN" altLang="en-US" sz="2400" dirty="0">
                <a:effectLst>
                  <a:outerShdw blurRad="38100" dist="38100" dir="2700000" algn="tl">
                    <a:srgbClr val="C0C0C0"/>
                  </a:outerShdw>
                </a:effectLst>
                <a:latin typeface="楷体" pitchFamily="49" charset="-122"/>
                <a:ea typeface="楷体" pitchFamily="49" charset="-122"/>
                <a:cs typeface="楷体_GB2312"/>
              </a:rPr>
              <a:t>儿红细胞不配合的</a:t>
            </a:r>
            <a:r>
              <a:rPr lang="en-US" altLang="zh-CN" sz="2400" dirty="0" err="1">
                <a:effectLst>
                  <a:outerShdw blurRad="38100" dist="38100" dir="2700000" algn="tl">
                    <a:srgbClr val="C0C0C0"/>
                  </a:outerShdw>
                </a:effectLst>
                <a:latin typeface="楷体" pitchFamily="49" charset="-122"/>
                <a:ea typeface="楷体" pitchFamily="49" charset="-122"/>
                <a:cs typeface="楷体_GB2312"/>
              </a:rPr>
              <a:t>IgG</a:t>
            </a:r>
            <a:r>
              <a:rPr lang="zh-CN" altLang="en-US" sz="2400" dirty="0">
                <a:effectLst>
                  <a:outerShdw blurRad="38100" dist="38100" dir="2700000" algn="tl">
                    <a:srgbClr val="C0C0C0"/>
                  </a:outerShdw>
                </a:effectLst>
                <a:latin typeface="楷体" pitchFamily="49" charset="-122"/>
                <a:ea typeface="楷体" pitchFamily="49" charset="-122"/>
                <a:cs typeface="楷体_GB2312"/>
              </a:rPr>
              <a:t>性质血型抗体，</a:t>
            </a:r>
            <a:r>
              <a:rPr lang="en-US" altLang="zh-CN" sz="2400" dirty="0" err="1">
                <a:effectLst>
                  <a:outerShdw blurRad="38100" dist="38100" dir="2700000" algn="tl">
                    <a:srgbClr val="C0C0C0"/>
                  </a:outerShdw>
                </a:effectLst>
                <a:latin typeface="楷体" pitchFamily="49" charset="-122"/>
                <a:ea typeface="楷体" pitchFamily="49" charset="-122"/>
                <a:cs typeface="楷体_GB2312"/>
              </a:rPr>
              <a:t>IgG</a:t>
            </a:r>
            <a:r>
              <a:rPr lang="zh-CN" altLang="en-US" sz="2400" dirty="0">
                <a:effectLst>
                  <a:outerShdw blurRad="38100" dist="38100" dir="2700000" algn="tl">
                    <a:srgbClr val="C0C0C0"/>
                  </a:outerShdw>
                </a:effectLst>
                <a:latin typeface="楷体" pitchFamily="49" charset="-122"/>
                <a:ea typeface="楷体" pitchFamily="49" charset="-122"/>
                <a:cs typeface="楷体_GB2312"/>
              </a:rPr>
              <a:t>类</a:t>
            </a:r>
          </a:p>
          <a:p>
            <a:pPr>
              <a:buFontTx/>
              <a:buNone/>
              <a:defRPr/>
            </a:pPr>
            <a:r>
              <a:rPr lang="zh-CN" altLang="en-US" sz="2400" dirty="0">
                <a:effectLst>
                  <a:outerShdw blurRad="38100" dist="38100" dir="2700000" algn="tl">
                    <a:srgbClr val="C0C0C0"/>
                  </a:outerShdw>
                </a:effectLst>
                <a:latin typeface="楷体" pitchFamily="49" charset="-122"/>
                <a:ea typeface="楷体" pitchFamily="49" charset="-122"/>
                <a:cs typeface="楷体_GB2312"/>
              </a:rPr>
              <a:t>抗体通过胎盘作用于胎儿、新生儿红细胞，</a:t>
            </a:r>
          </a:p>
          <a:p>
            <a:pPr>
              <a:buFontTx/>
              <a:buNone/>
              <a:defRPr/>
            </a:pPr>
            <a:r>
              <a:rPr lang="zh-CN" altLang="en-US" sz="2400" dirty="0">
                <a:effectLst>
                  <a:outerShdw blurRad="38100" dist="38100" dir="2700000" algn="tl">
                    <a:srgbClr val="C0C0C0"/>
                  </a:outerShdw>
                </a:effectLst>
                <a:latin typeface="楷体" pitchFamily="49" charset="-122"/>
                <a:ea typeface="楷体" pitchFamily="49" charset="-122"/>
                <a:cs typeface="楷体_GB2312"/>
              </a:rPr>
              <a:t>使之破坏产生不同程度的溶血而引起的同种</a:t>
            </a:r>
          </a:p>
          <a:p>
            <a:pPr>
              <a:buFontTx/>
              <a:buNone/>
              <a:defRPr/>
            </a:pPr>
            <a:r>
              <a:rPr lang="zh-CN" altLang="en-US" sz="2400" dirty="0">
                <a:effectLst>
                  <a:outerShdw blurRad="38100" dist="38100" dir="2700000" algn="tl">
                    <a:srgbClr val="C0C0C0"/>
                  </a:outerShdw>
                </a:effectLst>
                <a:latin typeface="楷体" pitchFamily="49" charset="-122"/>
                <a:ea typeface="楷体" pitchFamily="49" charset="-122"/>
                <a:cs typeface="楷体_GB2312"/>
              </a:rPr>
              <a:t>被动免疫疾病。</a:t>
            </a:r>
          </a:p>
          <a:p>
            <a:pPr>
              <a:buFontTx/>
              <a:buNone/>
              <a:defRPr/>
            </a:pPr>
            <a:r>
              <a:rPr lang="zh-CN" altLang="en-US" sz="2400" dirty="0">
                <a:effectLst>
                  <a:outerShdw blurRad="38100" dist="38100" dir="2700000" algn="tl">
                    <a:srgbClr val="C0C0C0"/>
                  </a:outerShdw>
                </a:effectLst>
                <a:latin typeface="楷体" pitchFamily="49" charset="-122"/>
                <a:ea typeface="楷体" pitchFamily="49" charset="-122"/>
                <a:cs typeface="楷体_GB2312"/>
              </a:rPr>
              <a:t>    </a:t>
            </a:r>
            <a:r>
              <a:rPr lang="en-US" altLang="zh-CN" sz="2400" dirty="0">
                <a:effectLst>
                  <a:outerShdw blurRad="38100" dist="38100" dir="2700000" algn="tl">
                    <a:srgbClr val="C0C0C0"/>
                  </a:outerShdw>
                </a:effectLst>
                <a:latin typeface="楷体" pitchFamily="49" charset="-122"/>
                <a:ea typeface="楷体" pitchFamily="49" charset="-122"/>
                <a:cs typeface="楷体_GB2312"/>
              </a:rPr>
              <a:t>ABO</a:t>
            </a:r>
            <a:r>
              <a:rPr lang="zh-CN" altLang="en-US" sz="2400" dirty="0">
                <a:effectLst>
                  <a:outerShdw blurRad="38100" dist="38100" dir="2700000" algn="tl">
                    <a:srgbClr val="C0C0C0"/>
                  </a:outerShdw>
                </a:effectLst>
                <a:latin typeface="楷体" pitchFamily="49" charset="-122"/>
                <a:ea typeface="楷体" pitchFamily="49" charset="-122"/>
                <a:cs typeface="楷体_GB2312"/>
              </a:rPr>
              <a:t>血型系统常见，其次为</a:t>
            </a:r>
            <a:r>
              <a:rPr lang="en-US" altLang="zh-CN" sz="2400" dirty="0">
                <a:effectLst>
                  <a:outerShdw blurRad="38100" dist="38100" dir="2700000" algn="tl">
                    <a:srgbClr val="C0C0C0"/>
                  </a:outerShdw>
                </a:effectLst>
                <a:latin typeface="楷体" pitchFamily="49" charset="-122"/>
                <a:ea typeface="楷体" pitchFamily="49" charset="-122"/>
                <a:cs typeface="楷体_GB2312"/>
              </a:rPr>
              <a:t>Rh</a:t>
            </a:r>
            <a:r>
              <a:rPr lang="zh-CN" altLang="en-US" sz="2400" dirty="0">
                <a:effectLst>
                  <a:outerShdw blurRad="38100" dist="38100" dir="2700000" algn="tl">
                    <a:srgbClr val="C0C0C0"/>
                  </a:outerShdw>
                </a:effectLst>
                <a:latin typeface="楷体" pitchFamily="49" charset="-122"/>
                <a:ea typeface="楷体" pitchFamily="49" charset="-122"/>
                <a:cs typeface="楷体_GB2312"/>
              </a:rPr>
              <a:t>血型系统。</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defRPr/>
            </a:pPr>
            <a:r>
              <a:rPr lang="zh-CN" altLang="en-US" sz="4000" b="1" dirty="0" smtClean="0">
                <a:solidFill>
                  <a:srgbClr val="FF0000"/>
                </a:solidFill>
                <a:latin typeface="楷体" pitchFamily="49" charset="-122"/>
                <a:ea typeface="楷体" pitchFamily="49" charset="-122"/>
              </a:rPr>
              <a:t>新生儿溶血病发病机制</a:t>
            </a:r>
            <a:r>
              <a:rPr kumimoji="1" lang="zh-CN" altLang="en-US" dirty="0" smtClean="0">
                <a:effectLst>
                  <a:outerShdw blurRad="38100" dist="38100" dir="2700000" algn="tl">
                    <a:srgbClr val="000000"/>
                  </a:outerShdw>
                </a:effectLst>
                <a:latin typeface="楷体" pitchFamily="49" charset="-122"/>
                <a:ea typeface="楷体" pitchFamily="49" charset="-122"/>
              </a:rPr>
              <a:t/>
            </a:r>
            <a:br>
              <a:rPr kumimoji="1" lang="zh-CN" altLang="en-US" dirty="0" smtClean="0">
                <a:effectLst>
                  <a:outerShdw blurRad="38100" dist="38100" dir="2700000" algn="tl">
                    <a:srgbClr val="000000"/>
                  </a:outerShdw>
                </a:effectLst>
                <a:latin typeface="楷体" pitchFamily="49" charset="-122"/>
                <a:ea typeface="楷体" pitchFamily="49" charset="-122"/>
              </a:rPr>
            </a:br>
            <a:endParaRPr lang="zh-CN" altLang="en-US" dirty="0">
              <a:latin typeface="楷体" pitchFamily="49" charset="-122"/>
              <a:ea typeface="楷体" pitchFamily="49" charset="-122"/>
            </a:endParaRPr>
          </a:p>
        </p:txBody>
      </p:sp>
      <p:pic>
        <p:nvPicPr>
          <p:cNvPr id="29698" name="Picture 2" descr="1"/>
          <p:cNvPicPr>
            <a:picLocks noGrp="1" noChangeAspect="1" noChangeArrowheads="1"/>
          </p:cNvPicPr>
          <p:nvPr>
            <p:ph idx="1"/>
          </p:nvPr>
        </p:nvPicPr>
        <p:blipFill>
          <a:blip r:embed="rId2"/>
          <a:srcRect/>
          <a:stretch>
            <a:fillRect/>
          </a:stretch>
        </p:blipFill>
        <p:spPr>
          <a:xfrm>
            <a:off x="857250" y="1357313"/>
            <a:ext cx="4000500" cy="4879975"/>
          </a:xfrm>
        </p:spPr>
      </p:pic>
      <p:sp>
        <p:nvSpPr>
          <p:cNvPr id="5" name="Comment 3"/>
          <p:cNvSpPr>
            <a:spLocks noChangeArrowheads="1"/>
          </p:cNvSpPr>
          <p:nvPr/>
        </p:nvSpPr>
        <p:spPr bwMode="auto">
          <a:xfrm>
            <a:off x="5357813" y="838200"/>
            <a:ext cx="2590800" cy="5387975"/>
          </a:xfrm>
          <a:prstGeom prst="cloudCallout">
            <a:avLst>
              <a:gd name="adj1" fmla="val -20343"/>
              <a:gd name="adj2" fmla="val 211556"/>
            </a:avLst>
          </a:prstGeom>
          <a:solidFill>
            <a:srgbClr val="FCFDC6"/>
          </a:solidFill>
          <a:ln w="12700">
            <a:noFill/>
            <a:round/>
            <a:headEnd type="none" w="sm" len="sm"/>
            <a:tailEnd type="none" w="sm" len="sm"/>
          </a:ln>
          <a:effectLst>
            <a:outerShdw dist="107763" dir="2700000" algn="ctr" rotWithShape="0">
              <a:schemeClr val="bg2"/>
            </a:outerShdw>
          </a:effectLst>
        </p:spPr>
        <p:txBody>
          <a:bodyPr>
            <a:spAutoFit/>
          </a:bodyPr>
          <a:lstStyle/>
          <a:p>
            <a:pPr eaLnBrk="0" fontAlgn="auto" hangingPunct="0">
              <a:spcBef>
                <a:spcPct val="50000"/>
              </a:spcBef>
              <a:spcAft>
                <a:spcPts val="0"/>
              </a:spcAft>
              <a:defRPr/>
            </a:pPr>
            <a:r>
              <a:rPr lang="en-US" altLang="zh-CN" sz="1600" dirty="0">
                <a:solidFill>
                  <a:srgbClr val="000000"/>
                </a:solidFill>
                <a:latin typeface="楷体" pitchFamily="49" charset="-122"/>
                <a:ea typeface="楷体" pitchFamily="49" charset="-122"/>
              </a:rPr>
              <a:t>1</a:t>
            </a:r>
            <a:r>
              <a:rPr lang="zh-CN" altLang="en-US" sz="1600" dirty="0">
                <a:solidFill>
                  <a:srgbClr val="000000"/>
                </a:solidFill>
                <a:latin typeface="楷体" pitchFamily="49" charset="-122"/>
                <a:ea typeface="楷体" pitchFamily="49" charset="-122"/>
              </a:rPr>
              <a:t>、胎儿红细胞进入母体循环系统。</a:t>
            </a:r>
          </a:p>
          <a:p>
            <a:pPr eaLnBrk="0" fontAlgn="auto" hangingPunct="0">
              <a:spcBef>
                <a:spcPct val="50000"/>
              </a:spcBef>
              <a:spcAft>
                <a:spcPts val="0"/>
              </a:spcAft>
              <a:defRPr/>
            </a:pPr>
            <a:r>
              <a:rPr lang="en-US" altLang="zh-CN" sz="1600" dirty="0">
                <a:solidFill>
                  <a:srgbClr val="000000"/>
                </a:solidFill>
                <a:latin typeface="楷体" pitchFamily="49" charset="-122"/>
                <a:ea typeface="楷体" pitchFamily="49" charset="-122"/>
              </a:rPr>
              <a:t>2</a:t>
            </a:r>
            <a:r>
              <a:rPr lang="zh-CN" altLang="en-US" sz="1600" dirty="0">
                <a:solidFill>
                  <a:srgbClr val="000000"/>
                </a:solidFill>
                <a:latin typeface="楷体" pitchFamily="49" charset="-122"/>
                <a:ea typeface="楷体" pitchFamily="49" charset="-122"/>
              </a:rPr>
              <a:t>、胎儿红细胞被母体免疫系统识别。</a:t>
            </a:r>
          </a:p>
          <a:p>
            <a:pPr eaLnBrk="0" fontAlgn="auto" hangingPunct="0">
              <a:spcBef>
                <a:spcPct val="50000"/>
              </a:spcBef>
              <a:spcAft>
                <a:spcPts val="0"/>
              </a:spcAft>
              <a:defRPr/>
            </a:pPr>
            <a:r>
              <a:rPr lang="en-US" altLang="zh-CN" sz="1600" dirty="0">
                <a:solidFill>
                  <a:srgbClr val="000000"/>
                </a:solidFill>
                <a:latin typeface="楷体" pitchFamily="49" charset="-122"/>
                <a:ea typeface="楷体" pitchFamily="49" charset="-122"/>
              </a:rPr>
              <a:t>3</a:t>
            </a:r>
            <a:r>
              <a:rPr lang="zh-CN" altLang="en-US" sz="1600" dirty="0">
                <a:solidFill>
                  <a:srgbClr val="000000"/>
                </a:solidFill>
                <a:latin typeface="楷体" pitchFamily="49" charset="-122"/>
                <a:ea typeface="楷体" pitchFamily="49" charset="-122"/>
              </a:rPr>
              <a:t>、母体被免疫并产生抗体。</a:t>
            </a:r>
          </a:p>
          <a:p>
            <a:pPr eaLnBrk="0" fontAlgn="auto" hangingPunct="0">
              <a:spcBef>
                <a:spcPct val="50000"/>
              </a:spcBef>
              <a:spcAft>
                <a:spcPts val="0"/>
              </a:spcAft>
              <a:defRPr/>
            </a:pPr>
            <a:r>
              <a:rPr lang="en-US" altLang="zh-CN" sz="1600" dirty="0">
                <a:solidFill>
                  <a:srgbClr val="000000"/>
                </a:solidFill>
                <a:latin typeface="楷体" pitchFamily="49" charset="-122"/>
                <a:ea typeface="楷体" pitchFamily="49" charset="-122"/>
              </a:rPr>
              <a:t>4</a:t>
            </a:r>
            <a:r>
              <a:rPr lang="zh-CN" altLang="en-US" sz="1600" dirty="0">
                <a:solidFill>
                  <a:srgbClr val="000000"/>
                </a:solidFill>
                <a:latin typeface="楷体" pitchFamily="49" charset="-122"/>
                <a:ea typeface="楷体" pitchFamily="49" charset="-122"/>
              </a:rPr>
              <a:t>、抗体通过胎盘引起新生儿溶血病</a:t>
            </a:r>
            <a:r>
              <a:rPr lang="zh-CN" altLang="en-US" sz="1600" dirty="0">
                <a:latin typeface="楷体" pitchFamily="49" charset="-122"/>
                <a:ea typeface="楷体" pitchFamily="49" charset="-122"/>
              </a:rPr>
              <a:t>。</a:t>
            </a:r>
            <a:endParaRPr kumimoji="1" lang="zh-CN" altLang="en-US" sz="1600" dirty="0">
              <a:latin typeface="楷体" pitchFamily="49" charset="-122"/>
              <a:ea typeface="楷体" pitchFamily="49" charset="-122"/>
            </a:endParaRPr>
          </a:p>
          <a:p>
            <a:pPr eaLnBrk="0" fontAlgn="auto" hangingPunct="0">
              <a:spcBef>
                <a:spcPct val="50000"/>
              </a:spcBef>
              <a:spcAft>
                <a:spcPts val="0"/>
              </a:spcAft>
              <a:defRPr/>
            </a:pPr>
            <a:endParaRPr kumimoji="1" lang="en-US" altLang="zh-CN" sz="1600" dirty="0">
              <a:solidFill>
                <a:srgbClr val="000000"/>
              </a:solidFill>
              <a:effectLst>
                <a:outerShdw blurRad="38100" dist="38100" dir="2700000" algn="tl">
                  <a:srgbClr val="FFFFFF"/>
                </a:outerShdw>
              </a:effectLst>
              <a:latin typeface="+mn-lt"/>
              <a:ea typeface="+mn-e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标题 1"/>
          <p:cNvSpPr>
            <a:spLocks noGrp="1"/>
          </p:cNvSpPr>
          <p:nvPr>
            <p:ph type="title"/>
          </p:nvPr>
        </p:nvSpPr>
        <p:spPr>
          <a:xfrm>
            <a:off x="571500" y="0"/>
            <a:ext cx="6870700" cy="1600200"/>
          </a:xfrm>
        </p:spPr>
        <p:txBody>
          <a:bodyPr/>
          <a:lstStyle/>
          <a:p>
            <a:r>
              <a:rPr lang="en-US" altLang="zh-CN" sz="4000" b="1" dirty="0" smtClean="0">
                <a:solidFill>
                  <a:srgbClr val="FF0000"/>
                </a:solidFill>
                <a:latin typeface="楷体" pitchFamily="49" charset="-122"/>
                <a:ea typeface="楷体" pitchFamily="49" charset="-122"/>
                <a:cs typeface="楷体_GB2312"/>
              </a:rPr>
              <a:t>Rh</a:t>
            </a:r>
            <a:r>
              <a:rPr lang="zh-CN" altLang="en-US" sz="4000" b="1" dirty="0" smtClean="0">
                <a:solidFill>
                  <a:srgbClr val="FF0000"/>
                </a:solidFill>
                <a:latin typeface="楷体" pitchFamily="49" charset="-122"/>
                <a:ea typeface="楷体" pitchFamily="49" charset="-122"/>
                <a:cs typeface="楷体_GB2312"/>
              </a:rPr>
              <a:t>血型系统</a:t>
            </a:r>
            <a:r>
              <a:rPr lang="en-US" altLang="zh-CN" sz="4000" b="1" dirty="0" smtClean="0">
                <a:solidFill>
                  <a:srgbClr val="FF0000"/>
                </a:solidFill>
                <a:latin typeface="楷体" pitchFamily="49" charset="-122"/>
                <a:ea typeface="楷体" pitchFamily="49" charset="-122"/>
                <a:cs typeface="楷体_GB2312"/>
              </a:rPr>
              <a:t>HDN</a:t>
            </a:r>
            <a:endParaRPr lang="zh-CN" altLang="en-US" sz="4000" b="1" dirty="0" smtClean="0">
              <a:solidFill>
                <a:srgbClr val="FF0000"/>
              </a:solidFill>
              <a:latin typeface="楷体" pitchFamily="49" charset="-122"/>
              <a:ea typeface="楷体" pitchFamily="49" charset="-122"/>
              <a:cs typeface="楷体_GB2312"/>
            </a:endParaRPr>
          </a:p>
        </p:txBody>
      </p:sp>
      <p:sp>
        <p:nvSpPr>
          <p:cNvPr id="30722" name="内容占位符 2"/>
          <p:cNvSpPr>
            <a:spLocks noGrp="1"/>
          </p:cNvSpPr>
          <p:nvPr>
            <p:ph idx="1"/>
          </p:nvPr>
        </p:nvSpPr>
        <p:spPr/>
        <p:txBody>
          <a:bodyPr/>
          <a:lstStyle/>
          <a:p>
            <a:pPr eaLnBrk="1" hangingPunct="1">
              <a:lnSpc>
                <a:spcPct val="120000"/>
              </a:lnSpc>
            </a:pPr>
            <a:r>
              <a:rPr lang="zh-CN" altLang="en-US" sz="2400" noProof="1" smtClean="0">
                <a:latin typeface="楷体_GB2312"/>
                <a:ea typeface="楷体_GB2312"/>
                <a:cs typeface="楷体_GB2312"/>
              </a:rPr>
              <a:t> </a:t>
            </a:r>
            <a:r>
              <a:rPr lang="en-US" altLang="zh-CN" sz="2000" noProof="1" smtClean="0">
                <a:latin typeface="楷体" pitchFamily="49" charset="-122"/>
                <a:ea typeface="楷体" pitchFamily="49" charset="-122"/>
                <a:cs typeface="楷体_GB2312"/>
              </a:rPr>
              <a:t>Rh</a:t>
            </a:r>
            <a:r>
              <a:rPr lang="zh-CN" altLang="en-US" sz="2000" noProof="1" smtClean="0">
                <a:latin typeface="楷体" pitchFamily="49" charset="-122"/>
                <a:ea typeface="楷体" pitchFamily="49" charset="-122"/>
                <a:cs typeface="楷体_GB2312"/>
              </a:rPr>
              <a:t>系统</a:t>
            </a:r>
            <a:r>
              <a:rPr lang="en-US" altLang="zh-CN" sz="2000" noProof="1" smtClean="0">
                <a:latin typeface="楷体" pitchFamily="49" charset="-122"/>
                <a:ea typeface="楷体" pitchFamily="49" charset="-122"/>
                <a:cs typeface="楷体_GB2312"/>
              </a:rPr>
              <a:t>HDN</a:t>
            </a:r>
            <a:r>
              <a:rPr lang="zh-CN" altLang="en-US" sz="2000" noProof="1" smtClean="0">
                <a:latin typeface="楷体" pitchFamily="49" charset="-122"/>
                <a:ea typeface="楷体" pitchFamily="49" charset="-122"/>
                <a:cs typeface="楷体_GB2312"/>
              </a:rPr>
              <a:t>是由于母婴</a:t>
            </a:r>
            <a:r>
              <a:rPr lang="en-US" altLang="zh-CN" sz="2000" noProof="1" smtClean="0">
                <a:latin typeface="楷体" pitchFamily="49" charset="-122"/>
                <a:ea typeface="楷体" pitchFamily="49" charset="-122"/>
                <a:cs typeface="楷体_GB2312"/>
              </a:rPr>
              <a:t>Rh</a:t>
            </a:r>
            <a:r>
              <a:rPr lang="zh-CN" altLang="en-US" sz="2000" noProof="1" smtClean="0">
                <a:latin typeface="楷体" pitchFamily="49" charset="-122"/>
                <a:ea typeface="楷体" pitchFamily="49" charset="-122"/>
                <a:cs typeface="楷体_GB2312"/>
              </a:rPr>
              <a:t>血型不合，母体的</a:t>
            </a:r>
            <a:r>
              <a:rPr lang="en-US" altLang="zh-CN" sz="2000" noProof="1" smtClean="0">
                <a:latin typeface="楷体" pitchFamily="49" charset="-122"/>
                <a:ea typeface="楷体" pitchFamily="49" charset="-122"/>
                <a:cs typeface="楷体_GB2312"/>
              </a:rPr>
              <a:t>IgG</a:t>
            </a:r>
            <a:r>
              <a:rPr lang="zh-CN" altLang="en-US" sz="2000" noProof="1" smtClean="0">
                <a:latin typeface="楷体" pitchFamily="49" charset="-122"/>
                <a:ea typeface="楷体" pitchFamily="49" charset="-122"/>
                <a:cs typeface="楷体_GB2312"/>
              </a:rPr>
              <a:t>抗体经过胎盘进入胎儿血循环破坏胎儿、新生儿的红细胞。</a:t>
            </a:r>
            <a:endParaRPr lang="zh-CN" altLang="zh-CN" sz="2000" noProof="1" smtClean="0">
              <a:latin typeface="楷体" pitchFamily="49" charset="-122"/>
              <a:ea typeface="楷体" pitchFamily="49" charset="-122"/>
              <a:cs typeface="楷体_GB2312"/>
            </a:endParaRPr>
          </a:p>
          <a:p>
            <a:pPr eaLnBrk="1" hangingPunct="1">
              <a:lnSpc>
                <a:spcPct val="120000"/>
              </a:lnSpc>
            </a:pPr>
            <a:r>
              <a:rPr lang="zh-CN" altLang="en-US" sz="2000" noProof="1" smtClean="0">
                <a:latin typeface="楷体" pitchFamily="49" charset="-122"/>
                <a:ea typeface="楷体" pitchFamily="49" charset="-122"/>
                <a:cs typeface="楷体_GB2312"/>
              </a:rPr>
              <a:t> </a:t>
            </a:r>
            <a:r>
              <a:rPr lang="en-US" altLang="zh-CN" sz="2000" noProof="1" smtClean="0">
                <a:latin typeface="楷体" pitchFamily="49" charset="-122"/>
                <a:ea typeface="楷体" pitchFamily="49" charset="-122"/>
                <a:cs typeface="楷体_GB2312"/>
              </a:rPr>
              <a:t>Rh</a:t>
            </a:r>
            <a:r>
              <a:rPr lang="zh-CN" altLang="en-US" sz="2000" noProof="1" smtClean="0">
                <a:latin typeface="楷体" pitchFamily="49" charset="-122"/>
                <a:ea typeface="楷体" pitchFamily="49" charset="-122"/>
                <a:cs typeface="楷体_GB2312"/>
              </a:rPr>
              <a:t>系统抗体的产生：妊娠、输血。</a:t>
            </a:r>
            <a:endParaRPr lang="zh-CN" altLang="zh-CN" sz="2000" noProof="1" smtClean="0">
              <a:latin typeface="楷体" pitchFamily="49" charset="-122"/>
              <a:ea typeface="楷体" pitchFamily="49" charset="-122"/>
              <a:cs typeface="楷体_GB2312"/>
            </a:endParaRPr>
          </a:p>
          <a:p>
            <a:pPr eaLnBrk="1" hangingPunct="1">
              <a:lnSpc>
                <a:spcPct val="120000"/>
              </a:lnSpc>
            </a:pPr>
            <a:r>
              <a:rPr lang="zh-CN" altLang="en-US" sz="2000" noProof="1" smtClean="0">
                <a:latin typeface="楷体" pitchFamily="49" charset="-122"/>
                <a:ea typeface="楷体" pitchFamily="49" charset="-122"/>
                <a:cs typeface="楷体_GB2312"/>
              </a:rPr>
              <a:t> 没有免疫史的个体第一胎不会发生</a:t>
            </a:r>
            <a:r>
              <a:rPr lang="en-US" altLang="zh-CN" sz="2000" noProof="1" smtClean="0">
                <a:latin typeface="楷体" pitchFamily="49" charset="-122"/>
                <a:ea typeface="楷体" pitchFamily="49" charset="-122"/>
                <a:cs typeface="楷体_GB2312"/>
              </a:rPr>
              <a:t>Rh</a:t>
            </a:r>
            <a:r>
              <a:rPr lang="zh-CN" altLang="en-US" sz="2000" noProof="1" smtClean="0">
                <a:latin typeface="楷体" pitchFamily="49" charset="-122"/>
                <a:ea typeface="楷体" pitchFamily="49" charset="-122"/>
                <a:cs typeface="楷体_GB2312"/>
              </a:rPr>
              <a:t>系统</a:t>
            </a:r>
            <a:r>
              <a:rPr lang="en-US" altLang="zh-CN" sz="2000" noProof="1" smtClean="0">
                <a:latin typeface="楷体" pitchFamily="49" charset="-122"/>
                <a:ea typeface="楷体" pitchFamily="49" charset="-122"/>
                <a:cs typeface="楷体_GB2312"/>
              </a:rPr>
              <a:t>HDN</a:t>
            </a:r>
            <a:r>
              <a:rPr lang="zh-CN" altLang="en-US" sz="2000" noProof="1" smtClean="0">
                <a:latin typeface="楷体" pitchFamily="49" charset="-122"/>
                <a:ea typeface="楷体" pitchFamily="49" charset="-122"/>
                <a:cs typeface="楷体_GB2312"/>
              </a:rPr>
              <a:t>，但从第二胎开始以后的胎儿，</a:t>
            </a:r>
            <a:r>
              <a:rPr lang="en-US" altLang="zh-CN" sz="2000" dirty="0" smtClean="0">
                <a:latin typeface="楷体" pitchFamily="49" charset="-122"/>
                <a:ea typeface="楷体" pitchFamily="49" charset="-122"/>
                <a:cs typeface="楷体_GB2312"/>
              </a:rPr>
              <a:t>有</a:t>
            </a:r>
            <a:r>
              <a:rPr lang="zh-CN" altLang="en-US" sz="2000" noProof="1" smtClean="0">
                <a:latin typeface="楷体" pitchFamily="49" charset="-122"/>
                <a:ea typeface="楷体" pitchFamily="49" charset="-122"/>
                <a:cs typeface="楷体_GB2312"/>
              </a:rPr>
              <a:t>可能发生</a:t>
            </a:r>
            <a:r>
              <a:rPr lang="en-US" altLang="zh-CN" sz="2000" noProof="1" smtClean="0">
                <a:latin typeface="楷体" pitchFamily="49" charset="-122"/>
                <a:ea typeface="楷体" pitchFamily="49" charset="-122"/>
                <a:cs typeface="楷体_GB2312"/>
              </a:rPr>
              <a:t>Rh</a:t>
            </a:r>
            <a:r>
              <a:rPr lang="zh-CN" altLang="en-US" sz="2000" noProof="1" smtClean="0">
                <a:latin typeface="楷体" pitchFamily="49" charset="-122"/>
                <a:ea typeface="楷体" pitchFamily="49" charset="-122"/>
                <a:cs typeface="楷体_GB2312"/>
              </a:rPr>
              <a:t>系统</a:t>
            </a:r>
            <a:r>
              <a:rPr lang="en-US" altLang="zh-CN" sz="2000" noProof="1" smtClean="0">
                <a:latin typeface="楷体" pitchFamily="49" charset="-122"/>
                <a:ea typeface="楷体" pitchFamily="49" charset="-122"/>
                <a:cs typeface="楷体_GB2312"/>
              </a:rPr>
              <a:t>HDN</a:t>
            </a:r>
            <a:r>
              <a:rPr lang="en-US" altLang="en-US" sz="2000" noProof="1" smtClean="0">
                <a:latin typeface="楷体" pitchFamily="49" charset="-122"/>
                <a:ea typeface="楷体" pitchFamily="49" charset="-122"/>
                <a:cs typeface="楷体_GB2312"/>
              </a:rPr>
              <a:t>。</a:t>
            </a:r>
            <a:endParaRPr lang="en-US" altLang="zh-CN" sz="2000" noProof="1" smtClean="0">
              <a:latin typeface="楷体" pitchFamily="49" charset="-122"/>
              <a:ea typeface="楷体" pitchFamily="49" charset="-122"/>
              <a:cs typeface="楷体_GB2312"/>
            </a:endParaRPr>
          </a:p>
          <a:p>
            <a:pPr eaLnBrk="1" hangingPunct="1">
              <a:lnSpc>
                <a:spcPct val="120000"/>
              </a:lnSpc>
            </a:pPr>
            <a:r>
              <a:rPr lang="zh-CN" altLang="en-US" sz="2000" noProof="1" smtClean="0">
                <a:latin typeface="楷体" pitchFamily="49" charset="-122"/>
                <a:ea typeface="楷体" pitchFamily="49" charset="-122"/>
                <a:cs typeface="楷体_GB2312"/>
              </a:rPr>
              <a:t>因输血已产生抗体的个体，第一胎也可发生</a:t>
            </a:r>
            <a:r>
              <a:rPr lang="en-US" altLang="zh-CN" sz="2000" noProof="1" smtClean="0">
                <a:latin typeface="楷体" pitchFamily="49" charset="-122"/>
                <a:ea typeface="楷体" pitchFamily="49" charset="-122"/>
                <a:cs typeface="楷体_GB2312"/>
              </a:rPr>
              <a:t>HDN</a:t>
            </a:r>
            <a:r>
              <a:rPr lang="en-US" altLang="en-US" sz="2000" noProof="1" smtClean="0">
                <a:latin typeface="楷体" pitchFamily="49" charset="-122"/>
                <a:ea typeface="楷体" pitchFamily="49" charset="-122"/>
                <a:cs typeface="楷体_GB2312"/>
              </a:rPr>
              <a:t>。</a:t>
            </a:r>
            <a:endParaRPr lang="en-US" altLang="zh-CN" sz="2000" noProof="1" smtClean="0">
              <a:latin typeface="楷体" pitchFamily="49" charset="-122"/>
              <a:ea typeface="楷体" pitchFamily="49" charset="-122"/>
              <a:cs typeface="楷体_GB2312"/>
            </a:endParaRPr>
          </a:p>
          <a:p>
            <a:pPr eaLnBrk="1" hangingPunct="1">
              <a:lnSpc>
                <a:spcPct val="120000"/>
              </a:lnSpc>
            </a:pPr>
            <a:r>
              <a:rPr lang="en-US" altLang="zh-CN" sz="2000" b="1" noProof="1" smtClean="0">
                <a:latin typeface="楷体" pitchFamily="49" charset="-122"/>
                <a:ea typeface="楷体" pitchFamily="49" charset="-122"/>
                <a:cs typeface="楷体_GB2312"/>
              </a:rPr>
              <a:t>Rh</a:t>
            </a:r>
            <a:r>
              <a:rPr lang="zh-CN" altLang="en-US" sz="2000" b="1" noProof="1" smtClean="0">
                <a:latin typeface="楷体" pitchFamily="49" charset="-122"/>
                <a:ea typeface="楷体" pitchFamily="49" charset="-122"/>
                <a:cs typeface="楷体_GB2312"/>
              </a:rPr>
              <a:t>系统的</a:t>
            </a:r>
            <a:r>
              <a:rPr lang="en-US" altLang="zh-CN" sz="2000" b="1" noProof="1" smtClean="0">
                <a:latin typeface="楷体" pitchFamily="49" charset="-122"/>
                <a:ea typeface="楷体" pitchFamily="49" charset="-122"/>
                <a:cs typeface="楷体_GB2312"/>
              </a:rPr>
              <a:t>HDN</a:t>
            </a:r>
            <a:r>
              <a:rPr lang="zh-CN" altLang="en-US" sz="2000" b="1" noProof="1" smtClean="0">
                <a:latin typeface="楷体" pitchFamily="49" charset="-122"/>
                <a:ea typeface="楷体" pitchFamily="49" charset="-122"/>
                <a:cs typeface="楷体_GB2312"/>
              </a:rPr>
              <a:t>的病情严重程度普遍要比</a:t>
            </a:r>
            <a:r>
              <a:rPr lang="en-US" altLang="zh-CN" sz="2000" b="1" noProof="1" smtClean="0">
                <a:latin typeface="楷体" pitchFamily="49" charset="-122"/>
                <a:ea typeface="楷体" pitchFamily="49" charset="-122"/>
                <a:cs typeface="楷体_GB2312"/>
              </a:rPr>
              <a:t>ABO</a:t>
            </a:r>
            <a:r>
              <a:rPr lang="zh-CN" altLang="en-US" sz="2000" b="1" noProof="1" smtClean="0">
                <a:latin typeface="楷体" pitchFamily="49" charset="-122"/>
                <a:ea typeface="楷体" pitchFamily="49" charset="-122"/>
                <a:cs typeface="楷体_GB2312"/>
              </a:rPr>
              <a:t>系统的严重，</a:t>
            </a:r>
            <a:r>
              <a:rPr lang="en-US" altLang="zh-CN" sz="2000" b="1" dirty="0" err="1" smtClean="0">
                <a:latin typeface="楷体" pitchFamily="49" charset="-122"/>
                <a:ea typeface="楷体" pitchFamily="49" charset="-122"/>
                <a:cs typeface="楷体_GB2312"/>
              </a:rPr>
              <a:t>严重</a:t>
            </a:r>
            <a:r>
              <a:rPr lang="zh-CN" altLang="en-US" sz="2000" b="1" dirty="0" smtClean="0">
                <a:latin typeface="楷体" pitchFamily="49" charset="-122"/>
                <a:ea typeface="楷体" pitchFamily="49" charset="-122"/>
                <a:cs typeface="楷体_GB2312"/>
              </a:rPr>
              <a:t>患儿需要换血治疗</a:t>
            </a:r>
            <a:r>
              <a:rPr lang="zh-CN" altLang="en-US" sz="2000" b="1" noProof="1" smtClean="0">
                <a:latin typeface="楷体" pitchFamily="49" charset="-122"/>
                <a:ea typeface="楷体" pitchFamily="49" charset="-122"/>
                <a:cs typeface="楷体_GB2312"/>
              </a:rPr>
              <a:t>。</a:t>
            </a:r>
            <a:endParaRPr lang="zh-CN" altLang="en-US" sz="2000" b="1" dirty="0" smtClean="0">
              <a:latin typeface="楷体" pitchFamily="49" charset="-122"/>
              <a:ea typeface="楷体" pitchFamily="49" charset="-122"/>
              <a:cs typeface="楷体_GB2312"/>
            </a:endParaRPr>
          </a:p>
          <a:p>
            <a:endParaRPr lang="zh-CN" alt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内容占位符 3" descr="RhHDN图.bmp"/>
          <p:cNvPicPr>
            <a:picLocks noGrp="1" noChangeAspect="1"/>
          </p:cNvPicPr>
          <p:nvPr>
            <p:ph idx="1"/>
          </p:nvPr>
        </p:nvPicPr>
        <p:blipFill>
          <a:blip r:embed="rId2"/>
          <a:srcRect/>
          <a:stretch>
            <a:fillRect/>
          </a:stretch>
        </p:blipFill>
        <p:spPr>
          <a:xfrm>
            <a:off x="1143000" y="785813"/>
            <a:ext cx="6858000" cy="4786312"/>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标题 1"/>
          <p:cNvSpPr>
            <a:spLocks noGrp="1"/>
          </p:cNvSpPr>
          <p:nvPr>
            <p:ph type="title"/>
          </p:nvPr>
        </p:nvSpPr>
        <p:spPr/>
        <p:txBody>
          <a:bodyPr/>
          <a:lstStyle/>
          <a:p>
            <a:r>
              <a:rPr lang="en-US" altLang="zh-CN" sz="4000" b="1" dirty="0" smtClean="0">
                <a:solidFill>
                  <a:srgbClr val="FF0000"/>
                </a:solidFill>
                <a:latin typeface="楷体" pitchFamily="49" charset="-122"/>
                <a:ea typeface="楷体" pitchFamily="49" charset="-122"/>
                <a:cs typeface="楷体_GB2312"/>
              </a:rPr>
              <a:t>HDN</a:t>
            </a:r>
            <a:r>
              <a:rPr lang="zh-CN" altLang="en-US" sz="4000" b="1" dirty="0" smtClean="0">
                <a:solidFill>
                  <a:srgbClr val="FF0000"/>
                </a:solidFill>
                <a:latin typeface="楷体" pitchFamily="49" charset="-122"/>
                <a:ea typeface="楷体" pitchFamily="49" charset="-122"/>
                <a:cs typeface="楷体_GB2312"/>
              </a:rPr>
              <a:t>临床症状</a:t>
            </a:r>
            <a:endParaRPr lang="zh-CN" altLang="en-US" sz="4000" dirty="0" smtClean="0">
              <a:latin typeface="楷体" pitchFamily="49" charset="-122"/>
              <a:ea typeface="楷体" pitchFamily="49" charset="-122"/>
              <a:cs typeface="楷体_GB2312"/>
            </a:endParaRPr>
          </a:p>
        </p:txBody>
      </p:sp>
      <p:sp>
        <p:nvSpPr>
          <p:cNvPr id="3" name="内容占位符 2"/>
          <p:cNvSpPr>
            <a:spLocks noGrp="1"/>
          </p:cNvSpPr>
          <p:nvPr>
            <p:ph idx="1"/>
          </p:nvPr>
        </p:nvSpPr>
        <p:spPr/>
        <p:txBody>
          <a:bodyPr/>
          <a:lstStyle/>
          <a:p>
            <a:pPr>
              <a:lnSpc>
                <a:spcPct val="110000"/>
              </a:lnSpc>
            </a:pPr>
            <a:endParaRPr lang="en-US" altLang="zh-CN" sz="2800" dirty="0" smtClean="0">
              <a:effectLst>
                <a:outerShdw blurRad="38100" dist="38100" dir="2700000" algn="tl">
                  <a:srgbClr val="C0C0C0"/>
                </a:outerShdw>
              </a:effectLst>
              <a:latin typeface="楷体_GB2312"/>
              <a:ea typeface="楷体_GB2312"/>
              <a:cs typeface="楷体_GB2312"/>
            </a:endParaRPr>
          </a:p>
          <a:p>
            <a:pPr>
              <a:lnSpc>
                <a:spcPct val="110000"/>
              </a:lnSpc>
            </a:pPr>
            <a:r>
              <a:rPr lang="zh-CN" altLang="en-US" sz="2400" dirty="0" smtClean="0">
                <a:latin typeface="楷体" pitchFamily="49" charset="-122"/>
                <a:ea typeface="楷体" pitchFamily="49" charset="-122"/>
                <a:cs typeface="楷体_GB2312"/>
              </a:rPr>
              <a:t>主要症状和体症有</a:t>
            </a:r>
            <a:r>
              <a:rPr lang="zh-CN" altLang="en-US" sz="2400" dirty="0" smtClean="0">
                <a:solidFill>
                  <a:srgbClr val="FF33CC"/>
                </a:solidFill>
                <a:latin typeface="楷体" pitchFamily="49" charset="-122"/>
                <a:ea typeface="楷体" pitchFamily="49" charset="-122"/>
                <a:cs typeface="楷体_GB2312"/>
              </a:rPr>
              <a:t>黄疸</a:t>
            </a:r>
            <a:r>
              <a:rPr lang="zh-CN" altLang="en-US" sz="2400" dirty="0" smtClean="0">
                <a:latin typeface="楷体" pitchFamily="49" charset="-122"/>
                <a:ea typeface="楷体" pitchFamily="49" charset="-122"/>
                <a:cs typeface="楷体_GB2312"/>
              </a:rPr>
              <a:t>、</a:t>
            </a:r>
            <a:r>
              <a:rPr lang="zh-CN" altLang="en-US" sz="2400" dirty="0" smtClean="0">
                <a:solidFill>
                  <a:srgbClr val="FF33CC"/>
                </a:solidFill>
                <a:latin typeface="楷体" pitchFamily="49" charset="-122"/>
                <a:ea typeface="楷体" pitchFamily="49" charset="-122"/>
                <a:cs typeface="楷体_GB2312"/>
              </a:rPr>
              <a:t>水肿</a:t>
            </a:r>
            <a:r>
              <a:rPr lang="zh-CN" altLang="en-US" sz="2400" dirty="0" smtClean="0">
                <a:latin typeface="楷体" pitchFamily="49" charset="-122"/>
                <a:ea typeface="楷体" pitchFamily="49" charset="-122"/>
                <a:cs typeface="楷体_GB2312"/>
              </a:rPr>
              <a:t>、</a:t>
            </a:r>
            <a:r>
              <a:rPr lang="zh-CN" altLang="en-US" sz="2400" dirty="0" smtClean="0">
                <a:solidFill>
                  <a:srgbClr val="FF33CC"/>
                </a:solidFill>
                <a:latin typeface="楷体" pitchFamily="49" charset="-122"/>
                <a:ea typeface="楷体" pitchFamily="49" charset="-122"/>
                <a:cs typeface="楷体_GB2312"/>
              </a:rPr>
              <a:t>贫血</a:t>
            </a:r>
            <a:r>
              <a:rPr lang="zh-CN" altLang="en-US" sz="2400" dirty="0" smtClean="0">
                <a:latin typeface="楷体" pitchFamily="49" charset="-122"/>
                <a:ea typeface="楷体" pitchFamily="49" charset="-122"/>
                <a:cs typeface="楷体_GB2312"/>
              </a:rPr>
              <a:t>和</a:t>
            </a:r>
            <a:r>
              <a:rPr lang="zh-CN" altLang="en-US" sz="2400" dirty="0" smtClean="0">
                <a:solidFill>
                  <a:srgbClr val="FF33CC"/>
                </a:solidFill>
                <a:latin typeface="楷体" pitchFamily="49" charset="-122"/>
                <a:ea typeface="楷体" pitchFamily="49" charset="-122"/>
                <a:cs typeface="楷体_GB2312"/>
              </a:rPr>
              <a:t>肝脾</a:t>
            </a:r>
          </a:p>
          <a:p>
            <a:pPr>
              <a:lnSpc>
                <a:spcPct val="110000"/>
              </a:lnSpc>
              <a:buFont typeface="Wingdings" pitchFamily="2" charset="2"/>
              <a:buNone/>
            </a:pPr>
            <a:r>
              <a:rPr lang="zh-CN" altLang="en-US" sz="2400" dirty="0" smtClean="0">
                <a:solidFill>
                  <a:srgbClr val="FF33CC"/>
                </a:solidFill>
                <a:latin typeface="楷体" pitchFamily="49" charset="-122"/>
                <a:ea typeface="楷体" pitchFamily="49" charset="-122"/>
                <a:cs typeface="楷体_GB2312"/>
              </a:rPr>
              <a:t>  肿大</a:t>
            </a:r>
            <a:r>
              <a:rPr lang="zh-CN" altLang="en-US" sz="2400" dirty="0" smtClean="0">
                <a:latin typeface="楷体" pitchFamily="49" charset="-122"/>
                <a:ea typeface="楷体" pitchFamily="49" charset="-122"/>
                <a:cs typeface="楷体_GB2312"/>
              </a:rPr>
              <a:t>，严重者可能并发</a:t>
            </a:r>
            <a:r>
              <a:rPr lang="zh-CN" altLang="en-US" sz="2400" dirty="0" smtClean="0">
                <a:solidFill>
                  <a:srgbClr val="FF33CC"/>
                </a:solidFill>
                <a:latin typeface="楷体" pitchFamily="49" charset="-122"/>
                <a:ea typeface="楷体" pitchFamily="49" charset="-122"/>
                <a:cs typeface="楷体_GB2312"/>
              </a:rPr>
              <a:t>核黄疸</a:t>
            </a:r>
            <a:r>
              <a:rPr lang="zh-CN" altLang="en-US" sz="2400" dirty="0" smtClean="0">
                <a:latin typeface="楷体" pitchFamily="49" charset="-122"/>
                <a:ea typeface="楷体" pitchFamily="49" charset="-122"/>
                <a:cs typeface="楷体_GB2312"/>
              </a:rPr>
              <a:t>。  </a:t>
            </a:r>
          </a:p>
          <a:p>
            <a:pPr>
              <a:lnSpc>
                <a:spcPct val="110000"/>
              </a:lnSpc>
            </a:pPr>
            <a:r>
              <a:rPr lang="zh-CN" altLang="en-US" sz="2400" dirty="0" smtClean="0">
                <a:latin typeface="楷体" pitchFamily="49" charset="-122"/>
                <a:ea typeface="楷体" pitchFamily="49" charset="-122"/>
                <a:cs typeface="楷体_GB2312"/>
              </a:rPr>
              <a:t>症状轻重一般取决于</a:t>
            </a:r>
            <a:r>
              <a:rPr lang="zh-CN" altLang="en-US" sz="2400" dirty="0" smtClean="0">
                <a:solidFill>
                  <a:srgbClr val="FF33CC"/>
                </a:solidFill>
                <a:latin typeface="楷体" pitchFamily="49" charset="-122"/>
                <a:ea typeface="楷体" pitchFamily="49" charset="-122"/>
                <a:cs typeface="楷体_GB2312"/>
              </a:rPr>
              <a:t>孕妇抗体强度</a:t>
            </a:r>
            <a:r>
              <a:rPr lang="zh-CN" altLang="en-US" sz="2400" dirty="0" smtClean="0">
                <a:latin typeface="楷体" pitchFamily="49" charset="-122"/>
                <a:ea typeface="楷体" pitchFamily="49" charset="-122"/>
                <a:cs typeface="楷体_GB2312"/>
              </a:rPr>
              <a:t>、</a:t>
            </a:r>
            <a:r>
              <a:rPr lang="zh-CN" altLang="en-US" sz="2400" dirty="0" smtClean="0">
                <a:solidFill>
                  <a:srgbClr val="FF33CC"/>
                </a:solidFill>
                <a:latin typeface="楷体" pitchFamily="49" charset="-122"/>
                <a:ea typeface="楷体" pitchFamily="49" charset="-122"/>
                <a:cs typeface="楷体_GB2312"/>
              </a:rPr>
              <a:t>抗体与</a:t>
            </a:r>
          </a:p>
          <a:p>
            <a:pPr>
              <a:lnSpc>
                <a:spcPct val="110000"/>
              </a:lnSpc>
              <a:buFont typeface="Wingdings" pitchFamily="2" charset="2"/>
              <a:buNone/>
            </a:pPr>
            <a:r>
              <a:rPr lang="zh-CN" altLang="en-US" sz="2400" dirty="0" smtClean="0">
                <a:solidFill>
                  <a:srgbClr val="FF33CC"/>
                </a:solidFill>
                <a:latin typeface="楷体" pitchFamily="49" charset="-122"/>
                <a:ea typeface="楷体" pitchFamily="49" charset="-122"/>
                <a:cs typeface="楷体_GB2312"/>
              </a:rPr>
              <a:t>  红细胞结合程度</a:t>
            </a:r>
            <a:r>
              <a:rPr lang="zh-CN" altLang="en-US" sz="2400" dirty="0" smtClean="0">
                <a:latin typeface="楷体" pitchFamily="49" charset="-122"/>
                <a:ea typeface="楷体" pitchFamily="49" charset="-122"/>
                <a:cs typeface="楷体_GB2312"/>
              </a:rPr>
              <a:t>、</a:t>
            </a:r>
            <a:r>
              <a:rPr lang="zh-CN" altLang="en-US" sz="2400" dirty="0" smtClean="0">
                <a:solidFill>
                  <a:srgbClr val="FF33CC"/>
                </a:solidFill>
                <a:latin typeface="楷体" pitchFamily="49" charset="-122"/>
                <a:ea typeface="楷体" pitchFamily="49" charset="-122"/>
                <a:cs typeface="楷体_GB2312"/>
              </a:rPr>
              <a:t>胎儿代偿性造血能力</a:t>
            </a:r>
            <a:r>
              <a:rPr lang="zh-CN" altLang="en-US" sz="2400" dirty="0" smtClean="0">
                <a:latin typeface="楷体" pitchFamily="49" charset="-122"/>
                <a:ea typeface="楷体" pitchFamily="49" charset="-122"/>
                <a:cs typeface="楷体_GB2312"/>
              </a:rPr>
              <a:t>以及</a:t>
            </a:r>
          </a:p>
          <a:p>
            <a:pPr>
              <a:lnSpc>
                <a:spcPct val="110000"/>
              </a:lnSpc>
              <a:buFont typeface="Wingdings" pitchFamily="2" charset="2"/>
              <a:buNone/>
            </a:pPr>
            <a:r>
              <a:rPr lang="zh-CN" altLang="en-US" sz="2400" dirty="0" smtClean="0">
                <a:solidFill>
                  <a:srgbClr val="FF33CC"/>
                </a:solidFill>
                <a:latin typeface="楷体" pitchFamily="49" charset="-122"/>
                <a:ea typeface="楷体" pitchFamily="49" charset="-122"/>
                <a:cs typeface="楷体_GB2312"/>
              </a:rPr>
              <a:t>  免疫功能</a:t>
            </a:r>
            <a:r>
              <a:rPr lang="zh-CN" altLang="en-US" sz="2400" dirty="0" smtClean="0">
                <a:latin typeface="楷体" pitchFamily="49" charset="-122"/>
                <a:ea typeface="楷体" pitchFamily="49" charset="-122"/>
                <a:cs typeface="楷体_GB2312"/>
              </a:rPr>
              <a:t>等因素。</a:t>
            </a:r>
          </a:p>
          <a:p>
            <a:endParaRPr lang="zh-CN" altLang="en-US" sz="2400"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标题 1"/>
          <p:cNvSpPr>
            <a:spLocks noGrp="1"/>
          </p:cNvSpPr>
          <p:nvPr>
            <p:ph type="title"/>
          </p:nvPr>
        </p:nvSpPr>
        <p:spPr/>
        <p:txBody>
          <a:bodyPr/>
          <a:lstStyle/>
          <a:p>
            <a:r>
              <a:rPr lang="en-US" altLang="zh-CN" sz="4000" b="1" dirty="0" smtClean="0">
                <a:solidFill>
                  <a:srgbClr val="FF0000"/>
                </a:solidFill>
                <a:latin typeface="楷体" pitchFamily="49" charset="-122"/>
                <a:ea typeface="楷体" pitchFamily="49" charset="-122"/>
                <a:cs typeface="楷体_GB2312"/>
              </a:rPr>
              <a:t>Rh</a:t>
            </a:r>
            <a:r>
              <a:rPr lang="zh-CN" altLang="en-US" sz="4000" b="1" dirty="0" smtClean="0">
                <a:solidFill>
                  <a:srgbClr val="FF0000"/>
                </a:solidFill>
                <a:latin typeface="楷体" pitchFamily="49" charset="-122"/>
                <a:ea typeface="楷体" pitchFamily="49" charset="-122"/>
                <a:cs typeface="楷体_GB2312"/>
              </a:rPr>
              <a:t>阴性孕妇的产前抗体检查</a:t>
            </a:r>
            <a:endParaRPr lang="zh-CN" altLang="en-US" sz="4000" dirty="0" smtClean="0">
              <a:latin typeface="楷体" pitchFamily="49" charset="-122"/>
              <a:ea typeface="楷体" pitchFamily="49" charset="-122"/>
            </a:endParaRPr>
          </a:p>
        </p:txBody>
      </p:sp>
      <p:sp>
        <p:nvSpPr>
          <p:cNvPr id="33794" name="内容占位符 2"/>
          <p:cNvSpPr>
            <a:spLocks noGrp="1"/>
          </p:cNvSpPr>
          <p:nvPr>
            <p:ph idx="1"/>
          </p:nvPr>
        </p:nvSpPr>
        <p:spPr/>
        <p:txBody>
          <a:bodyPr/>
          <a:lstStyle/>
          <a:p>
            <a:pPr eaLnBrk="1" hangingPunct="1">
              <a:buFont typeface="Wingdings 2" pitchFamily="18" charset="2"/>
              <a:buNone/>
            </a:pPr>
            <a:r>
              <a:rPr lang="zh-CN" altLang="en-US" sz="2800" b="1" dirty="0" smtClean="0">
                <a:latin typeface="楷体_GB2312"/>
                <a:ea typeface="楷体_GB2312"/>
                <a:cs typeface="楷体_GB2312"/>
              </a:rPr>
              <a:t>  </a:t>
            </a:r>
            <a:endParaRPr lang="en-US" altLang="zh-CN" sz="2800" b="1" dirty="0" smtClean="0">
              <a:latin typeface="楷体_GB2312"/>
              <a:ea typeface="楷体_GB2312"/>
              <a:cs typeface="楷体_GB2312"/>
            </a:endParaRPr>
          </a:p>
          <a:p>
            <a:pPr eaLnBrk="1" hangingPunct="1">
              <a:buFont typeface="Wingdings 2" pitchFamily="18" charset="2"/>
              <a:buNone/>
            </a:pPr>
            <a:r>
              <a:rPr lang="zh-CN" altLang="en-US" sz="2800" b="1" dirty="0" smtClean="0">
                <a:latin typeface="楷体" pitchFamily="49" charset="-122"/>
                <a:ea typeface="楷体" pitchFamily="49" charset="-122"/>
                <a:cs typeface="楷体_GB2312"/>
              </a:rPr>
              <a:t>目的</a:t>
            </a:r>
            <a:r>
              <a:rPr lang="zh-CN" altLang="en-US" sz="2800" dirty="0" smtClean="0">
                <a:latin typeface="楷体" pitchFamily="49" charset="-122"/>
                <a:ea typeface="楷体" pitchFamily="49" charset="-122"/>
                <a:cs typeface="楷体_GB2312"/>
              </a:rPr>
              <a:t>：</a:t>
            </a:r>
            <a:endParaRPr lang="en-US" altLang="zh-CN" sz="2800" dirty="0" smtClean="0">
              <a:latin typeface="楷体" pitchFamily="49" charset="-122"/>
              <a:ea typeface="楷体" pitchFamily="49" charset="-122"/>
              <a:cs typeface="楷体_GB2312"/>
            </a:endParaRPr>
          </a:p>
          <a:p>
            <a:pPr eaLnBrk="1" hangingPunct="1"/>
            <a:r>
              <a:rPr lang="zh-CN" altLang="en-US" sz="2400" dirty="0" smtClean="0">
                <a:latin typeface="楷体" pitchFamily="49" charset="-122"/>
                <a:ea typeface="楷体" pitchFamily="49" charset="-122"/>
                <a:cs typeface="楷体_GB2312"/>
              </a:rPr>
              <a:t>证实哪些孕妇的胎儿会有</a:t>
            </a:r>
            <a:r>
              <a:rPr lang="en-US" altLang="zh-CN" sz="2400" dirty="0" smtClean="0">
                <a:latin typeface="楷体" pitchFamily="49" charset="-122"/>
                <a:ea typeface="楷体" pitchFamily="49" charset="-122"/>
                <a:cs typeface="楷体_GB2312"/>
              </a:rPr>
              <a:t>HDN</a:t>
            </a:r>
            <a:r>
              <a:rPr lang="zh-CN" altLang="en-US" sz="2400" dirty="0" smtClean="0">
                <a:latin typeface="楷体" pitchFamily="49" charset="-122"/>
                <a:ea typeface="楷体" pitchFamily="49" charset="-122"/>
                <a:cs typeface="楷体_GB2312"/>
              </a:rPr>
              <a:t>危险。</a:t>
            </a:r>
            <a:endParaRPr lang="en-US" altLang="zh-CN" sz="2400" dirty="0" smtClean="0">
              <a:latin typeface="楷体" pitchFamily="49" charset="-122"/>
              <a:ea typeface="楷体" pitchFamily="49" charset="-122"/>
              <a:cs typeface="楷体_GB2312"/>
            </a:endParaRPr>
          </a:p>
          <a:p>
            <a:pPr eaLnBrk="1" hangingPunct="1"/>
            <a:r>
              <a:rPr lang="zh-CN" altLang="en-US" sz="2400" dirty="0" smtClean="0">
                <a:latin typeface="楷体" pitchFamily="49" charset="-122"/>
                <a:ea typeface="楷体" pitchFamily="49" charset="-122"/>
                <a:cs typeface="楷体_GB2312"/>
              </a:rPr>
              <a:t>对这些孕妇妊娠期间定期检测，估计发病的程度，并做适当的预防和治疗。</a:t>
            </a:r>
            <a:endParaRPr lang="en-US" altLang="zh-CN" sz="2400" dirty="0" smtClean="0">
              <a:latin typeface="楷体" pitchFamily="49" charset="-122"/>
              <a:ea typeface="楷体" pitchFamily="49" charset="-122"/>
              <a:cs typeface="楷体_GB2312"/>
            </a:endParaRPr>
          </a:p>
          <a:p>
            <a:pPr eaLnBrk="1" hangingPunct="1"/>
            <a:r>
              <a:rPr lang="zh-CN" altLang="en-US" sz="2400" dirty="0" smtClean="0">
                <a:latin typeface="楷体" pitchFamily="49" charset="-122"/>
                <a:ea typeface="楷体" pitchFamily="49" charset="-122"/>
                <a:cs typeface="楷体_GB2312"/>
              </a:rPr>
              <a:t>确定最适分娩时间和分娩方式。</a:t>
            </a:r>
            <a:endParaRPr lang="en-US" altLang="zh-CN" sz="2400" dirty="0" smtClean="0">
              <a:latin typeface="楷体" pitchFamily="49" charset="-122"/>
              <a:ea typeface="楷体" pitchFamily="49" charset="-122"/>
              <a:cs typeface="楷体_GB2312"/>
            </a:endParaRPr>
          </a:p>
          <a:p>
            <a:pPr eaLnBrk="1" hangingPunct="1"/>
            <a:r>
              <a:rPr lang="zh-CN" altLang="en-US" sz="2400" dirty="0" smtClean="0">
                <a:latin typeface="楷体" pitchFamily="49" charset="-122"/>
                <a:ea typeface="楷体" pitchFamily="49" charset="-122"/>
                <a:cs typeface="楷体_GB2312"/>
              </a:rPr>
              <a:t>对新生儿密切观察、进行血液检测和及时治疗。</a:t>
            </a:r>
            <a:endParaRPr lang="en-US" altLang="zh-CN" sz="2400" dirty="0" smtClean="0">
              <a:latin typeface="楷体" pitchFamily="49" charset="-122"/>
              <a:ea typeface="楷体" pitchFamily="49" charset="-122"/>
              <a:cs typeface="楷体_GB2312"/>
            </a:endParaRPr>
          </a:p>
          <a:p>
            <a:endParaRPr lang="zh-CN" altLang="en-US" sz="2400" dirty="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标题 1"/>
          <p:cNvSpPr>
            <a:spLocks noGrp="1"/>
          </p:cNvSpPr>
          <p:nvPr>
            <p:ph type="title"/>
          </p:nvPr>
        </p:nvSpPr>
        <p:spPr/>
        <p:txBody>
          <a:bodyPr/>
          <a:lstStyle/>
          <a:p>
            <a:r>
              <a:rPr lang="en-US" altLang="zh-CN" sz="4000" b="1" dirty="0" smtClean="0">
                <a:solidFill>
                  <a:srgbClr val="FF0000"/>
                </a:solidFill>
                <a:latin typeface="楷体" pitchFamily="49" charset="-122"/>
                <a:ea typeface="楷体" pitchFamily="49" charset="-122"/>
                <a:cs typeface="楷体_GB2312"/>
              </a:rPr>
              <a:t>Rh</a:t>
            </a:r>
            <a:r>
              <a:rPr lang="zh-CN" altLang="en-US" sz="4000" b="1" dirty="0" smtClean="0">
                <a:solidFill>
                  <a:srgbClr val="FF0000"/>
                </a:solidFill>
                <a:latin typeface="楷体" pitchFamily="49" charset="-122"/>
                <a:ea typeface="楷体" pitchFamily="49" charset="-122"/>
                <a:cs typeface="楷体_GB2312"/>
              </a:rPr>
              <a:t>阴性孕妇的产前检查</a:t>
            </a:r>
            <a:endParaRPr lang="zh-CN" altLang="en-US" sz="4000" dirty="0" smtClean="0">
              <a:latin typeface="楷体" pitchFamily="49" charset="-122"/>
              <a:ea typeface="楷体" pitchFamily="49" charset="-122"/>
            </a:endParaRPr>
          </a:p>
        </p:txBody>
      </p:sp>
      <p:sp>
        <p:nvSpPr>
          <p:cNvPr id="34818" name="内容占位符 2"/>
          <p:cNvSpPr>
            <a:spLocks noGrp="1"/>
          </p:cNvSpPr>
          <p:nvPr>
            <p:ph idx="1"/>
          </p:nvPr>
        </p:nvSpPr>
        <p:spPr/>
        <p:txBody>
          <a:bodyPr/>
          <a:lstStyle/>
          <a:p>
            <a:endParaRPr lang="en-US" altLang="zh-CN" b="1" dirty="0" smtClean="0">
              <a:ea typeface="楷体_GB2312"/>
              <a:cs typeface="楷体_GB2312"/>
            </a:endParaRPr>
          </a:p>
          <a:p>
            <a:r>
              <a:rPr lang="zh-CN" altLang="en-US" sz="2800" dirty="0" smtClean="0">
                <a:latin typeface="楷体" pitchFamily="49" charset="-122"/>
                <a:ea typeface="楷体" pitchFamily="49" charset="-122"/>
                <a:cs typeface="楷体_GB2312"/>
              </a:rPr>
              <a:t>定期抗体检测。</a:t>
            </a:r>
          </a:p>
          <a:p>
            <a:r>
              <a:rPr lang="zh-CN" altLang="en-US" sz="2800" dirty="0" smtClean="0">
                <a:latin typeface="楷体" pitchFamily="49" charset="-122"/>
                <a:ea typeface="楷体" pitchFamily="49" charset="-122"/>
                <a:cs typeface="楷体_GB2312"/>
              </a:rPr>
              <a:t>如果已产生抗体，定期监测抗体效价。</a:t>
            </a:r>
          </a:p>
          <a:p>
            <a:pPr>
              <a:buFontTx/>
              <a:buNone/>
            </a:pPr>
            <a:endParaRPr lang="zh-CN" altLang="en-US" sz="2800"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标题 1"/>
          <p:cNvSpPr>
            <a:spLocks noGrp="1"/>
          </p:cNvSpPr>
          <p:nvPr>
            <p:ph type="title"/>
          </p:nvPr>
        </p:nvSpPr>
        <p:spPr/>
        <p:txBody>
          <a:bodyPr/>
          <a:lstStyle/>
          <a:p>
            <a:r>
              <a:rPr lang="en-US" altLang="zh-CN" sz="4000" b="1" dirty="0" smtClean="0">
                <a:solidFill>
                  <a:srgbClr val="FF0000"/>
                </a:solidFill>
                <a:latin typeface="楷体" pitchFamily="49" charset="-122"/>
                <a:ea typeface="楷体" pitchFamily="49" charset="-122"/>
                <a:cs typeface="楷体_GB2312"/>
              </a:rPr>
              <a:t>Rh</a:t>
            </a:r>
            <a:r>
              <a:rPr lang="zh-CN" altLang="en-US" sz="4000" b="1" dirty="0" smtClean="0">
                <a:solidFill>
                  <a:srgbClr val="FF0000"/>
                </a:solidFill>
                <a:latin typeface="楷体" pitchFamily="49" charset="-122"/>
                <a:ea typeface="楷体" pitchFamily="49" charset="-122"/>
                <a:cs typeface="楷体_GB2312"/>
              </a:rPr>
              <a:t>系统</a:t>
            </a:r>
            <a:r>
              <a:rPr lang="en-US" altLang="zh-CN" sz="4000" b="1" dirty="0" smtClean="0">
                <a:solidFill>
                  <a:srgbClr val="FF0000"/>
                </a:solidFill>
                <a:latin typeface="楷体" pitchFamily="49" charset="-122"/>
                <a:ea typeface="楷体" pitchFamily="49" charset="-122"/>
                <a:cs typeface="楷体_GB2312"/>
              </a:rPr>
              <a:t>HDN</a:t>
            </a:r>
            <a:r>
              <a:rPr lang="zh-CN" altLang="en-US" sz="4000" b="1" dirty="0" smtClean="0">
                <a:solidFill>
                  <a:srgbClr val="FF0000"/>
                </a:solidFill>
                <a:latin typeface="楷体" pitchFamily="49" charset="-122"/>
                <a:ea typeface="楷体" pitchFamily="49" charset="-122"/>
                <a:cs typeface="楷体_GB2312"/>
              </a:rPr>
              <a:t>的预防：</a:t>
            </a:r>
            <a:r>
              <a:rPr lang="en-US" altLang="zh-CN" sz="4000" b="1" dirty="0" smtClean="0">
                <a:solidFill>
                  <a:srgbClr val="FF0000"/>
                </a:solidFill>
                <a:latin typeface="楷体" pitchFamily="49" charset="-122"/>
                <a:ea typeface="楷体" pitchFamily="49" charset="-122"/>
                <a:cs typeface="楷体_GB2312"/>
              </a:rPr>
              <a:t/>
            </a:r>
            <a:br>
              <a:rPr lang="en-US" altLang="zh-CN" sz="4000" b="1" dirty="0" smtClean="0">
                <a:solidFill>
                  <a:srgbClr val="FF0000"/>
                </a:solidFill>
                <a:latin typeface="楷体" pitchFamily="49" charset="-122"/>
                <a:ea typeface="楷体" pitchFamily="49" charset="-122"/>
                <a:cs typeface="楷体_GB2312"/>
              </a:rPr>
            </a:br>
            <a:r>
              <a:rPr lang="zh-CN" altLang="en-US" sz="4000" b="1" dirty="0" smtClean="0">
                <a:solidFill>
                  <a:srgbClr val="FF0000"/>
                </a:solidFill>
                <a:latin typeface="楷体" pitchFamily="49" charset="-122"/>
                <a:ea typeface="楷体" pitchFamily="49" charset="-122"/>
                <a:cs typeface="楷体_GB2312"/>
              </a:rPr>
              <a:t>抗</a:t>
            </a:r>
            <a:r>
              <a:rPr lang="en-US" altLang="zh-CN" sz="4000" b="1" dirty="0" smtClean="0">
                <a:solidFill>
                  <a:srgbClr val="FF0000"/>
                </a:solidFill>
                <a:latin typeface="楷体" pitchFamily="49" charset="-122"/>
                <a:ea typeface="楷体" pitchFamily="49" charset="-122"/>
                <a:cs typeface="楷体_GB2312"/>
              </a:rPr>
              <a:t>-D</a:t>
            </a:r>
            <a:r>
              <a:rPr lang="zh-CN" altLang="en-US" sz="4000" b="1" dirty="0" smtClean="0">
                <a:solidFill>
                  <a:srgbClr val="FF0000"/>
                </a:solidFill>
                <a:latin typeface="楷体" pitchFamily="49" charset="-122"/>
                <a:ea typeface="楷体" pitchFamily="49" charset="-122"/>
                <a:cs typeface="楷体_GB2312"/>
              </a:rPr>
              <a:t>免疫球蛋白</a:t>
            </a:r>
            <a:endParaRPr lang="zh-CN" altLang="en-US" sz="4000" dirty="0" smtClean="0">
              <a:solidFill>
                <a:srgbClr val="FF0000"/>
              </a:solidFill>
              <a:latin typeface="楷体" pitchFamily="49" charset="-122"/>
              <a:ea typeface="楷体" pitchFamily="49" charset="-122"/>
              <a:cs typeface="楷体_GB2312"/>
            </a:endParaRPr>
          </a:p>
        </p:txBody>
      </p:sp>
      <p:pic>
        <p:nvPicPr>
          <p:cNvPr id="35842" name="Picture 2"/>
          <p:cNvPicPr>
            <a:picLocks noGrp="1" noChangeAspect="1" noChangeArrowheads="1"/>
          </p:cNvPicPr>
          <p:nvPr>
            <p:ph idx="1"/>
          </p:nvPr>
        </p:nvPicPr>
        <p:blipFill>
          <a:blip r:embed="rId2"/>
          <a:srcRect/>
          <a:stretch>
            <a:fillRect/>
          </a:stretch>
        </p:blipFill>
        <p:spPr>
          <a:xfrm>
            <a:off x="1835150" y="1844675"/>
            <a:ext cx="5467350" cy="3629025"/>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标题 1"/>
          <p:cNvSpPr>
            <a:spLocks noGrp="1"/>
          </p:cNvSpPr>
          <p:nvPr>
            <p:ph type="title"/>
          </p:nvPr>
        </p:nvSpPr>
        <p:spPr/>
        <p:txBody>
          <a:bodyPr/>
          <a:lstStyle/>
          <a:p>
            <a:r>
              <a:rPr lang="zh-CN" altLang="en-US" sz="4000" b="1" dirty="0" smtClean="0">
                <a:solidFill>
                  <a:srgbClr val="FF0000"/>
                </a:solidFill>
                <a:latin typeface="楷体" pitchFamily="49" charset="-122"/>
                <a:ea typeface="楷体" pitchFamily="49" charset="-122"/>
                <a:cs typeface="楷体_GB2312"/>
              </a:rPr>
              <a:t>抗</a:t>
            </a:r>
            <a:r>
              <a:rPr lang="en-US" altLang="zh-CN" sz="4000" b="1" dirty="0" smtClean="0">
                <a:solidFill>
                  <a:srgbClr val="FF0000"/>
                </a:solidFill>
                <a:latin typeface="楷体" pitchFamily="49" charset="-122"/>
                <a:ea typeface="楷体" pitchFamily="49" charset="-122"/>
                <a:cs typeface="楷体_GB2312"/>
              </a:rPr>
              <a:t>-D</a:t>
            </a:r>
            <a:r>
              <a:rPr lang="zh-CN" altLang="en-US" sz="4000" b="1" dirty="0" smtClean="0">
                <a:solidFill>
                  <a:srgbClr val="FF0000"/>
                </a:solidFill>
                <a:latin typeface="楷体" pitchFamily="49" charset="-122"/>
                <a:ea typeface="楷体" pitchFamily="49" charset="-122"/>
                <a:cs typeface="楷体_GB2312"/>
              </a:rPr>
              <a:t>免疫球蛋白</a:t>
            </a:r>
            <a:endParaRPr lang="zh-CN" altLang="en-US" sz="4000" dirty="0" smtClean="0">
              <a:latin typeface="楷体" pitchFamily="49" charset="-122"/>
              <a:ea typeface="楷体" pitchFamily="49" charset="-122"/>
            </a:endParaRPr>
          </a:p>
        </p:txBody>
      </p:sp>
      <p:sp>
        <p:nvSpPr>
          <p:cNvPr id="36866" name="内容占位符 2"/>
          <p:cNvSpPr>
            <a:spLocks noGrp="1"/>
          </p:cNvSpPr>
          <p:nvPr>
            <p:ph idx="1"/>
          </p:nvPr>
        </p:nvSpPr>
        <p:spPr/>
        <p:txBody>
          <a:bodyPr/>
          <a:lstStyle/>
          <a:p>
            <a:pPr eaLnBrk="1" hangingPunct="1"/>
            <a:endParaRPr lang="en-US" altLang="zh-CN" sz="2800" dirty="0" smtClean="0">
              <a:latin typeface="楷体" pitchFamily="49" charset="-122"/>
              <a:ea typeface="楷体" pitchFamily="49" charset="-122"/>
              <a:cs typeface="楷体_GB2312"/>
            </a:endParaRPr>
          </a:p>
          <a:p>
            <a:pPr eaLnBrk="1" hangingPunct="1"/>
            <a:r>
              <a:rPr lang="zh-CN" altLang="en-US" sz="2800" dirty="0" smtClean="0">
                <a:latin typeface="楷体" pitchFamily="49" charset="-122"/>
                <a:ea typeface="楷体" pitchFamily="49" charset="-122"/>
                <a:cs typeface="楷体_GB2312"/>
              </a:rPr>
              <a:t>丈夫</a:t>
            </a:r>
            <a:r>
              <a:rPr lang="zh-CN" altLang="en-US" sz="2800" dirty="0" smtClean="0">
                <a:latin typeface="楷体" pitchFamily="49" charset="-122"/>
                <a:ea typeface="楷体" pitchFamily="49" charset="-122"/>
                <a:cs typeface="楷体_GB2312"/>
              </a:rPr>
              <a:t>为</a:t>
            </a:r>
            <a:r>
              <a:rPr lang="en-US" altLang="zh-CN" sz="2800" dirty="0" err="1" smtClean="0">
                <a:latin typeface="楷体" pitchFamily="49" charset="-122"/>
                <a:ea typeface="楷体" pitchFamily="49" charset="-122"/>
                <a:cs typeface="楷体_GB2312"/>
              </a:rPr>
              <a:t>RhD</a:t>
            </a:r>
            <a:r>
              <a:rPr lang="zh-CN" altLang="en-US" sz="2800" dirty="0" smtClean="0">
                <a:latin typeface="楷体" pitchFamily="49" charset="-122"/>
                <a:ea typeface="楷体" pitchFamily="49" charset="-122"/>
                <a:cs typeface="楷体_GB2312"/>
              </a:rPr>
              <a:t>阳性的、无免疫产生的抗</a:t>
            </a:r>
            <a:r>
              <a:rPr lang="en-US" altLang="zh-CN" sz="2800" dirty="0" smtClean="0">
                <a:latin typeface="楷体" pitchFamily="49" charset="-122"/>
                <a:ea typeface="楷体" pitchFamily="49" charset="-122"/>
                <a:cs typeface="楷体_GB2312"/>
              </a:rPr>
              <a:t>-D</a:t>
            </a:r>
            <a:r>
              <a:rPr lang="zh-CN" altLang="en-US" sz="2800" dirty="0" smtClean="0">
                <a:latin typeface="楷体" pitchFamily="49" charset="-122"/>
                <a:ea typeface="楷体" pitchFamily="49" charset="-122"/>
                <a:cs typeface="楷体_GB2312"/>
              </a:rPr>
              <a:t>抗体的</a:t>
            </a:r>
            <a:r>
              <a:rPr lang="en-US" altLang="zh-CN" sz="2800" dirty="0" err="1" smtClean="0">
                <a:latin typeface="楷体" pitchFamily="49" charset="-122"/>
                <a:ea typeface="楷体" pitchFamily="49" charset="-122"/>
                <a:cs typeface="楷体_GB2312"/>
              </a:rPr>
              <a:t>RhD</a:t>
            </a:r>
            <a:r>
              <a:rPr lang="zh-CN" altLang="en-US" sz="2800" dirty="0" smtClean="0">
                <a:latin typeface="楷体" pitchFamily="49" charset="-122"/>
                <a:ea typeface="楷体" pitchFamily="49" charset="-122"/>
                <a:cs typeface="楷体_GB2312"/>
              </a:rPr>
              <a:t>阴性孕妇。</a:t>
            </a:r>
            <a:endParaRPr lang="en-US" altLang="zh-CN" sz="2800" dirty="0" smtClean="0">
              <a:latin typeface="楷体" pitchFamily="49" charset="-122"/>
              <a:ea typeface="楷体" pitchFamily="49" charset="-122"/>
              <a:cs typeface="楷体_GB2312"/>
            </a:endParaRPr>
          </a:p>
          <a:p>
            <a:pPr eaLnBrk="1" hangingPunct="1"/>
            <a:r>
              <a:rPr lang="zh-CN" altLang="en-US" sz="2800" dirty="0" smtClean="0">
                <a:latin typeface="楷体" pitchFamily="49" charset="-122"/>
                <a:ea typeface="楷体" pitchFamily="49" charset="-122"/>
                <a:cs typeface="楷体_GB2312"/>
              </a:rPr>
              <a:t>孕</a:t>
            </a:r>
            <a:r>
              <a:rPr lang="en-US" altLang="zh-CN" sz="2800" dirty="0" smtClean="0">
                <a:latin typeface="楷体" pitchFamily="49" charset="-122"/>
                <a:ea typeface="楷体" pitchFamily="49" charset="-122"/>
                <a:cs typeface="楷体_GB2312"/>
              </a:rPr>
              <a:t>28 ± 2W</a:t>
            </a:r>
            <a:r>
              <a:rPr lang="zh-CN" altLang="en-US" sz="2800" dirty="0" smtClean="0">
                <a:latin typeface="楷体" pitchFamily="49" charset="-122"/>
                <a:ea typeface="楷体" pitchFamily="49" charset="-122"/>
                <a:cs typeface="楷体_GB2312"/>
              </a:rPr>
              <a:t>、产后</a:t>
            </a:r>
            <a:r>
              <a:rPr lang="en-US" altLang="zh-CN" sz="2800" dirty="0" smtClean="0">
                <a:latin typeface="楷体" pitchFamily="49" charset="-122"/>
                <a:ea typeface="楷体" pitchFamily="49" charset="-122"/>
                <a:cs typeface="楷体_GB2312"/>
              </a:rPr>
              <a:t>72</a:t>
            </a:r>
            <a:r>
              <a:rPr lang="zh-CN" altLang="en-US" sz="2800" dirty="0" smtClean="0">
                <a:latin typeface="楷体" pitchFamily="49" charset="-122"/>
                <a:ea typeface="楷体" pitchFamily="49" charset="-122"/>
                <a:cs typeface="楷体_GB2312"/>
              </a:rPr>
              <a:t>小时内（越早越好）。</a:t>
            </a:r>
            <a:endParaRPr lang="en-US" altLang="zh-CN" sz="2800" dirty="0" smtClean="0">
              <a:latin typeface="楷体" pitchFamily="49" charset="-122"/>
              <a:ea typeface="楷体" pitchFamily="49" charset="-122"/>
              <a:cs typeface="楷体_GB2312"/>
            </a:endParaRPr>
          </a:p>
          <a:p>
            <a:pPr eaLnBrk="1" hangingPunct="1"/>
            <a:r>
              <a:rPr lang="zh-CN" altLang="en-US" sz="2800" dirty="0" smtClean="0">
                <a:latin typeface="楷体" pitchFamily="49" charset="-122"/>
                <a:ea typeface="楷体" pitchFamily="49" charset="-122"/>
                <a:cs typeface="楷体_GB2312"/>
              </a:rPr>
              <a:t>流产、早产和羊水穿刺后。</a:t>
            </a:r>
            <a:endParaRPr lang="en-US" altLang="zh-CN" sz="2800" dirty="0" smtClean="0">
              <a:latin typeface="楷体" pitchFamily="49" charset="-122"/>
              <a:ea typeface="楷体" pitchFamily="49" charset="-122"/>
              <a:cs typeface="楷体_GB2312"/>
            </a:endParaRPr>
          </a:p>
          <a:p>
            <a:pPr eaLnBrk="1" hangingPunct="1"/>
            <a:r>
              <a:rPr lang="zh-CN" altLang="en-US" sz="2800" dirty="0" smtClean="0">
                <a:latin typeface="楷体" pitchFamily="49" charset="-122"/>
                <a:ea typeface="楷体" pitchFamily="49" charset="-122"/>
                <a:cs typeface="楷体_GB2312"/>
              </a:rPr>
              <a:t>已免疫产生抗</a:t>
            </a:r>
            <a:r>
              <a:rPr lang="en-US" altLang="zh-CN" sz="2800" dirty="0" smtClean="0">
                <a:latin typeface="楷体" pitchFamily="49" charset="-122"/>
                <a:ea typeface="楷体" pitchFamily="49" charset="-122"/>
                <a:cs typeface="楷体_GB2312"/>
              </a:rPr>
              <a:t>-D</a:t>
            </a:r>
            <a:r>
              <a:rPr lang="zh-CN" altLang="en-US" sz="2800" dirty="0" smtClean="0">
                <a:latin typeface="楷体" pitchFamily="49" charset="-122"/>
                <a:ea typeface="楷体" pitchFamily="49" charset="-122"/>
                <a:cs typeface="楷体_GB2312"/>
              </a:rPr>
              <a:t>抗体的孕、产妇不用。</a:t>
            </a:r>
            <a:endParaRPr lang="en-US" altLang="zh-CN" sz="2800" dirty="0" smtClean="0">
              <a:latin typeface="楷体" pitchFamily="49" charset="-122"/>
              <a:ea typeface="楷体" pitchFamily="49" charset="-122"/>
              <a:cs typeface="楷体_GB2312"/>
            </a:endParaRPr>
          </a:p>
          <a:p>
            <a:endParaRPr lang="zh-CN" altLang="en-US" sz="2800" dirty="0" smtClean="0">
              <a:latin typeface="楷体" pitchFamily="49" charset="-122"/>
              <a:ea typeface="楷体" pitchFamily="49"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标题 1"/>
          <p:cNvSpPr>
            <a:spLocks noGrp="1"/>
          </p:cNvSpPr>
          <p:nvPr>
            <p:ph type="title"/>
          </p:nvPr>
        </p:nvSpPr>
        <p:spPr/>
        <p:txBody>
          <a:bodyPr/>
          <a:lstStyle/>
          <a:p>
            <a:r>
              <a:rPr lang="en-US" altLang="zh-CN" sz="4000" b="1" dirty="0" err="1" smtClean="0">
                <a:solidFill>
                  <a:srgbClr val="FF0000"/>
                </a:solidFill>
                <a:latin typeface="楷体" pitchFamily="49" charset="-122"/>
                <a:ea typeface="楷体" pitchFamily="49" charset="-122"/>
                <a:cs typeface="楷体_GB2312"/>
              </a:rPr>
              <a:t>RhD</a:t>
            </a:r>
            <a:r>
              <a:rPr lang="zh-CN" altLang="en-US" sz="4000" b="1" dirty="0" smtClean="0">
                <a:solidFill>
                  <a:srgbClr val="FF0000"/>
                </a:solidFill>
                <a:latin typeface="楷体" pitchFamily="49" charset="-122"/>
                <a:ea typeface="楷体" pitchFamily="49" charset="-122"/>
                <a:cs typeface="楷体_GB2312"/>
              </a:rPr>
              <a:t>阴性人的自我保护</a:t>
            </a:r>
            <a:endParaRPr lang="zh-CN" altLang="en-US" sz="4000" dirty="0" smtClean="0">
              <a:latin typeface="楷体" pitchFamily="49" charset="-122"/>
              <a:ea typeface="楷体" pitchFamily="49" charset="-122"/>
            </a:endParaRPr>
          </a:p>
        </p:txBody>
      </p:sp>
      <p:sp>
        <p:nvSpPr>
          <p:cNvPr id="37890" name="内容占位符 2"/>
          <p:cNvSpPr>
            <a:spLocks noGrp="1"/>
          </p:cNvSpPr>
          <p:nvPr>
            <p:ph idx="1"/>
          </p:nvPr>
        </p:nvSpPr>
        <p:spPr>
          <a:xfrm>
            <a:off x="642938" y="2000250"/>
            <a:ext cx="7696200" cy="3657600"/>
          </a:xfrm>
        </p:spPr>
        <p:txBody>
          <a:bodyPr/>
          <a:lstStyle/>
          <a:p>
            <a:pPr>
              <a:lnSpc>
                <a:spcPct val="90000"/>
              </a:lnSpc>
            </a:pPr>
            <a:endParaRPr lang="en-US" altLang="zh-CN" sz="2400" b="1" dirty="0" smtClean="0">
              <a:solidFill>
                <a:srgbClr val="FF0000"/>
              </a:solidFill>
              <a:latin typeface="楷体" pitchFamily="49" charset="-122"/>
              <a:ea typeface="楷体" pitchFamily="49" charset="-122"/>
              <a:cs typeface="楷体_GB2312"/>
            </a:endParaRPr>
          </a:p>
          <a:p>
            <a:pPr>
              <a:lnSpc>
                <a:spcPct val="90000"/>
              </a:lnSpc>
            </a:pPr>
            <a:r>
              <a:rPr lang="zh-CN" altLang="en-US" sz="2400" b="1" dirty="0" smtClean="0">
                <a:solidFill>
                  <a:srgbClr val="FF0000"/>
                </a:solidFill>
                <a:latin typeface="楷体" pitchFamily="49" charset="-122"/>
                <a:ea typeface="楷体" pitchFamily="49" charset="-122"/>
                <a:cs typeface="楷体_GB2312"/>
              </a:rPr>
              <a:t>输血</a:t>
            </a:r>
            <a:r>
              <a:rPr lang="zh-CN" altLang="en-US" sz="2400" dirty="0" smtClean="0">
                <a:latin typeface="楷体" pitchFamily="49" charset="-122"/>
                <a:ea typeface="楷体" pitchFamily="49" charset="-122"/>
                <a:cs typeface="楷体_GB2312"/>
              </a:rPr>
              <a:t>：如果你需要输血，请将自己是</a:t>
            </a:r>
            <a:r>
              <a:rPr lang="en-US" altLang="zh-CN" sz="2400" dirty="0" err="1" smtClean="0">
                <a:latin typeface="楷体" pitchFamily="49" charset="-122"/>
                <a:ea typeface="楷体" pitchFamily="49" charset="-122"/>
                <a:cs typeface="楷体_GB2312"/>
              </a:rPr>
              <a:t>RhD</a:t>
            </a:r>
            <a:r>
              <a:rPr lang="zh-CN" altLang="en-US" sz="2400" dirty="0" smtClean="0">
                <a:latin typeface="楷体" pitchFamily="49" charset="-122"/>
                <a:ea typeface="楷体" pitchFamily="49" charset="-122"/>
                <a:cs typeface="楷体_GB2312"/>
              </a:rPr>
              <a:t>阴性血型告知医生，以便医院及早与血液中心联系，获得所需的血液。</a:t>
            </a:r>
          </a:p>
          <a:p>
            <a:pPr>
              <a:lnSpc>
                <a:spcPct val="90000"/>
              </a:lnSpc>
            </a:pPr>
            <a:endParaRPr lang="zh-CN" altLang="en-US" sz="2400" dirty="0" smtClean="0">
              <a:latin typeface="楷体" pitchFamily="49" charset="-122"/>
              <a:ea typeface="楷体" pitchFamily="49" charset="-122"/>
              <a:cs typeface="楷体_GB2312"/>
            </a:endParaRPr>
          </a:p>
          <a:p>
            <a:pPr>
              <a:lnSpc>
                <a:spcPct val="90000"/>
              </a:lnSpc>
            </a:pPr>
            <a:r>
              <a:rPr lang="zh-CN" altLang="en-US" sz="2400" b="1" dirty="0" smtClean="0">
                <a:solidFill>
                  <a:srgbClr val="FF0000"/>
                </a:solidFill>
                <a:latin typeface="楷体" pitchFamily="49" charset="-122"/>
                <a:ea typeface="楷体" pitchFamily="49" charset="-122"/>
                <a:cs typeface="楷体_GB2312"/>
              </a:rPr>
              <a:t>生育</a:t>
            </a:r>
            <a:r>
              <a:rPr lang="zh-CN" altLang="en-US" sz="2400" dirty="0" smtClean="0">
                <a:latin typeface="楷体" pitchFamily="49" charset="-122"/>
                <a:ea typeface="楷体" pitchFamily="49" charset="-122"/>
                <a:cs typeface="楷体_GB2312"/>
              </a:rPr>
              <a:t>：如果你是</a:t>
            </a:r>
            <a:r>
              <a:rPr lang="en-US" altLang="zh-CN" sz="2400" dirty="0" err="1" smtClean="0">
                <a:latin typeface="楷体" pitchFamily="49" charset="-122"/>
                <a:ea typeface="楷体" pitchFamily="49" charset="-122"/>
                <a:cs typeface="楷体_GB2312"/>
              </a:rPr>
              <a:t>RhD</a:t>
            </a:r>
            <a:r>
              <a:rPr lang="zh-CN" altLang="en-US" sz="2400" dirty="0" smtClean="0">
                <a:latin typeface="楷体" pitchFamily="49" charset="-122"/>
                <a:ea typeface="楷体" pitchFamily="49" charset="-122"/>
                <a:cs typeface="楷体_GB2312"/>
              </a:rPr>
              <a:t>阴性有生育要求的女性，请</a:t>
            </a:r>
            <a:r>
              <a:rPr lang="zh-CN" altLang="en-US" sz="2400" dirty="0" smtClean="0">
                <a:latin typeface="楷体" pitchFamily="49" charset="-122"/>
                <a:ea typeface="楷体" pitchFamily="49" charset="-122"/>
                <a:cs typeface="楷体_GB2312"/>
              </a:rPr>
              <a:t>做好生育计划及</a:t>
            </a:r>
            <a:r>
              <a:rPr lang="zh-CN" altLang="en-US" sz="2400" dirty="0" smtClean="0">
                <a:latin typeface="楷体" pitchFamily="49" charset="-122"/>
                <a:ea typeface="楷体" pitchFamily="49" charset="-122"/>
                <a:cs typeface="楷体_GB2312"/>
              </a:rPr>
              <a:t>免疫预防</a:t>
            </a:r>
            <a:r>
              <a:rPr lang="zh-CN" altLang="en-US" sz="2800" dirty="0" smtClean="0">
                <a:latin typeface="楷体_GB2312"/>
                <a:ea typeface="楷体_GB2312"/>
                <a:cs typeface="楷体_GB2312"/>
              </a:rPr>
              <a:t>。</a:t>
            </a:r>
            <a:endParaRPr lang="zh-CN" altLang="en-US"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3"/>
          <p:cNvSpPr>
            <a:spLocks noGrp="1" noChangeArrowheads="1"/>
          </p:cNvSpPr>
          <p:nvPr>
            <p:ph type="body" idx="1"/>
          </p:nvPr>
        </p:nvSpPr>
        <p:spPr>
          <a:xfrm>
            <a:off x="539552" y="908720"/>
            <a:ext cx="7696200" cy="3657600"/>
          </a:xfrm>
        </p:spPr>
        <p:txBody>
          <a:bodyPr/>
          <a:lstStyle/>
          <a:p>
            <a:pPr algn="ctr" eaLnBrk="1" hangingPunct="1">
              <a:buFontTx/>
              <a:buNone/>
            </a:pPr>
            <a:r>
              <a:rPr lang="en-US" altLang="zh-CN" sz="8000" b="1" dirty="0" smtClean="0">
                <a:solidFill>
                  <a:schemeClr val="tx2"/>
                </a:solidFill>
                <a:ea typeface="楷体_GB2312"/>
                <a:cs typeface="楷体_GB2312"/>
              </a:rPr>
              <a:t> </a:t>
            </a:r>
          </a:p>
          <a:p>
            <a:pPr algn="ctr" eaLnBrk="1" hangingPunct="1">
              <a:buFontTx/>
              <a:buNone/>
            </a:pPr>
            <a:r>
              <a:rPr lang="zh-CN" altLang="en-US" sz="6000" b="1" dirty="0" smtClean="0">
                <a:solidFill>
                  <a:schemeClr val="tx2"/>
                </a:solidFill>
                <a:latin typeface="楷体" pitchFamily="49" charset="-122"/>
                <a:ea typeface="楷体" pitchFamily="49" charset="-122"/>
                <a:cs typeface="楷体_GB2312"/>
              </a:rPr>
              <a:t>感谢稀有血型</a:t>
            </a:r>
            <a:endParaRPr lang="en-US" altLang="zh-CN" sz="6000" b="1" dirty="0" smtClean="0">
              <a:solidFill>
                <a:schemeClr val="tx2"/>
              </a:solidFill>
              <a:latin typeface="楷体" pitchFamily="49" charset="-122"/>
              <a:ea typeface="楷体" pitchFamily="49" charset="-122"/>
              <a:cs typeface="楷体_GB2312"/>
            </a:endParaRPr>
          </a:p>
          <a:p>
            <a:pPr algn="ctr" eaLnBrk="1" hangingPunct="1">
              <a:buFontTx/>
              <a:buNone/>
            </a:pPr>
            <a:r>
              <a:rPr lang="zh-CN" altLang="en-US" sz="6000" b="1" dirty="0" smtClean="0">
                <a:solidFill>
                  <a:schemeClr val="tx2"/>
                </a:solidFill>
                <a:latin typeface="楷体" pitchFamily="49" charset="-122"/>
                <a:ea typeface="楷体" pitchFamily="49" charset="-122"/>
                <a:cs typeface="楷体_GB2312"/>
              </a:rPr>
              <a:t>爱心之家的朋友们！</a:t>
            </a:r>
          </a:p>
        </p:txBody>
      </p:sp>
    </p:spTree>
  </p:cSld>
  <p:clrMapOvr>
    <a:masterClrMapping/>
  </p:clrMapOvr>
</p:sld>
</file>

<file path=ppt/theme/theme1.xml><?xml version="1.0" encoding="utf-8"?>
<a:theme xmlns:a="http://schemas.openxmlformats.org/drawingml/2006/main" name="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宋体"/>
        <a:cs typeface=""/>
      </a:majorFont>
      <a:minorFont>
        <a:latin typeface="Comic Sans MS"/>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1057</TotalTime>
  <Words>949</Words>
  <Application>Microsoft Office PowerPoint</Application>
  <PresentationFormat>全屏显示(4:3)</PresentationFormat>
  <Paragraphs>113</Paragraphs>
  <Slides>22</Slides>
  <Notes>0</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Crayons</vt:lpstr>
      <vt:lpstr>Rh血型</vt:lpstr>
      <vt:lpstr>红细胞血型的ISBT分类</vt:lpstr>
      <vt:lpstr>血型系统（35个）</vt:lpstr>
      <vt:lpstr>血型系统（35个）</vt:lpstr>
      <vt:lpstr>血型与临床输血</vt:lpstr>
      <vt:lpstr>Rh血型系统</vt:lpstr>
      <vt:lpstr>稀有血型</vt:lpstr>
      <vt:lpstr>RhD血型—表现型与基因型</vt:lpstr>
      <vt:lpstr>RhD血型—遗传</vt:lpstr>
      <vt:lpstr>RhD血型—遗传</vt:lpstr>
      <vt:lpstr>RhD阴性—输血</vt:lpstr>
      <vt:lpstr>新生儿溶血病</vt:lpstr>
      <vt:lpstr>新生儿溶血病发病机制 </vt:lpstr>
      <vt:lpstr>Rh血型系统HDN</vt:lpstr>
      <vt:lpstr>PowerPoint 演示文稿</vt:lpstr>
      <vt:lpstr>HDN临床症状</vt:lpstr>
      <vt:lpstr>Rh阴性孕妇的产前抗体检查</vt:lpstr>
      <vt:lpstr>Rh阴性孕妇的产前检查</vt:lpstr>
      <vt:lpstr>Rh系统HDN的预防： 抗-D免疫球蛋白</vt:lpstr>
      <vt:lpstr>抗-D免疫球蛋白</vt:lpstr>
      <vt:lpstr>RhD阴性人的自我保护</vt:lpstr>
      <vt:lpstr>PowerPoint 演示文稿</vt:lpstr>
    </vt:vector>
  </TitlesOfParts>
  <Company>aa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Rh血型</dc:title>
  <dc:creator>aa</dc:creator>
  <cp:lastModifiedBy>dell</cp:lastModifiedBy>
  <cp:revision>249</cp:revision>
  <dcterms:created xsi:type="dcterms:W3CDTF">2007-03-21T06:30:43Z</dcterms:created>
  <dcterms:modified xsi:type="dcterms:W3CDTF">2016-05-13T02:01:32Z</dcterms:modified>
</cp:coreProperties>
</file>